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46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46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46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46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1458" y="-133604"/>
            <a:ext cx="8058784" cy="10779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4685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40" y="1169923"/>
            <a:ext cx="7877809" cy="233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chemeClr val="hlink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hyperlink" Target="http://WWW.VIRUSTOTAL.COM/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mperva.com/learn/application-security/phishing-attack-scam/" TargetMode="External"/><Relationship Id="rId3" Type="http://schemas.openxmlformats.org/officeDocument/2006/relationships/hyperlink" Target="http://www.mimecast.com/blog/2018/10/4-simple-tips-for-stopping-vishing/" TargetMode="External"/><Relationship Id="rId4" Type="http://schemas.openxmlformats.org/officeDocument/2006/relationships/hyperlink" Target="http://www.ntiva.com/blog/how-phishing-affects-businesses" TargetMode="External"/><Relationship Id="rId5" Type="http://schemas.openxmlformats.org/officeDocument/2006/relationships/hyperlink" Target="http://www.newindianexpress.com/nation/2019/dec/07/military-comes-under-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50630" y="3570732"/>
            <a:ext cx="4634230" cy="1125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D8A519"/>
                </a:solidFill>
                <a:latin typeface="Calibri"/>
                <a:cs typeface="Calibri"/>
              </a:rPr>
              <a:t>PHISHING</a:t>
            </a:r>
            <a:r>
              <a:rPr dirty="0" sz="4400" spc="-55" b="1">
                <a:solidFill>
                  <a:srgbClr val="D8A519"/>
                </a:solidFill>
                <a:latin typeface="Calibri"/>
                <a:cs typeface="Calibri"/>
              </a:rPr>
              <a:t> </a:t>
            </a:r>
            <a:r>
              <a:rPr dirty="0" sz="4400" b="1">
                <a:solidFill>
                  <a:srgbClr val="D8A519"/>
                </a:solidFill>
                <a:latin typeface="Calibri"/>
                <a:cs typeface="Calibri"/>
              </a:rPr>
              <a:t>IN</a:t>
            </a:r>
            <a:r>
              <a:rPr dirty="0" sz="4400" spc="-45" b="1">
                <a:solidFill>
                  <a:srgbClr val="D8A519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D8A519"/>
                </a:solidFill>
                <a:latin typeface="Calibri"/>
                <a:cs typeface="Calibri"/>
              </a:rPr>
              <a:t>DEPTH</a:t>
            </a:r>
            <a:endParaRPr sz="4400">
              <a:latin typeface="Calibri"/>
              <a:cs typeface="Calibri"/>
            </a:endParaRPr>
          </a:p>
          <a:p>
            <a:pPr algn="ctr" marL="635">
              <a:lnSpc>
                <a:spcPct val="100000"/>
              </a:lnSpc>
              <a:spcBef>
                <a:spcPts val="140"/>
              </a:spcBef>
            </a:pPr>
            <a:r>
              <a:rPr dirty="0" sz="2700" spc="-50">
                <a:solidFill>
                  <a:srgbClr val="D8A519"/>
                </a:solidFill>
                <a:latin typeface="Calibri"/>
                <a:cs typeface="Calibri"/>
              </a:rPr>
              <a:t>(ATTACKS</a:t>
            </a:r>
            <a:r>
              <a:rPr dirty="0" sz="2700" spc="-55">
                <a:solidFill>
                  <a:srgbClr val="D8A519"/>
                </a:solidFill>
                <a:latin typeface="Calibri"/>
                <a:cs typeface="Calibri"/>
              </a:rPr>
              <a:t> </a:t>
            </a:r>
            <a:r>
              <a:rPr dirty="0" sz="2700">
                <a:solidFill>
                  <a:srgbClr val="D8A519"/>
                </a:solidFill>
                <a:latin typeface="Calibri"/>
                <a:cs typeface="Calibri"/>
              </a:rPr>
              <a:t>&amp;</a:t>
            </a:r>
            <a:r>
              <a:rPr dirty="0" sz="2700" spc="-55">
                <a:solidFill>
                  <a:srgbClr val="D8A519"/>
                </a:solidFill>
                <a:latin typeface="Calibri"/>
                <a:cs typeface="Calibri"/>
              </a:rPr>
              <a:t> </a:t>
            </a:r>
            <a:r>
              <a:rPr dirty="0" sz="2700" spc="-10">
                <a:solidFill>
                  <a:srgbClr val="D8A519"/>
                </a:solidFill>
                <a:latin typeface="Calibri"/>
                <a:cs typeface="Calibri"/>
              </a:rPr>
              <a:t>MITIGATIONS)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3529" y="1165170"/>
            <a:ext cx="4487189" cy="25136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124" rIns="0" bIns="0" rtlCol="0" vert="horz">
            <a:spAutoFit/>
          </a:bodyPr>
          <a:lstStyle/>
          <a:p>
            <a:pPr marL="1961514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SMISHING</a:t>
            </a:r>
            <a:r>
              <a:rPr dirty="0" sz="3600" spc="-155"/>
              <a:t> </a:t>
            </a:r>
            <a:r>
              <a:rPr dirty="0" sz="3600" spc="-10"/>
              <a:t>PHISHING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393" y="1027041"/>
            <a:ext cx="4173606" cy="24162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3020" y="553939"/>
            <a:ext cx="3257735" cy="328127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63376" y="3991355"/>
            <a:ext cx="4278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SAMPLE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SMISHING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MESSAGE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HARVEST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PERSONAL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INFO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124" rIns="0" bIns="0" rtlCol="0" vert="horz">
            <a:spAutoFit/>
          </a:bodyPr>
          <a:lstStyle/>
          <a:p>
            <a:pPr marL="3123565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VISHING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4697" y="516929"/>
            <a:ext cx="5814606" cy="32707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236515" y="3991355"/>
            <a:ext cx="4331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VIDEO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DEMO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A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VISHING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ATTACK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GET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SENSITIVE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INFO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124" rIns="0" bIns="0" rtlCol="0" vert="horz">
            <a:spAutoFit/>
          </a:bodyPr>
          <a:lstStyle/>
          <a:p>
            <a:pPr marL="2336165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SPEAR</a:t>
            </a:r>
            <a:r>
              <a:rPr dirty="0" sz="3600" spc="-90"/>
              <a:t> </a:t>
            </a:r>
            <a:r>
              <a:rPr dirty="0" sz="3600" spc="-10"/>
              <a:t>PHISHING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2612" y="563217"/>
            <a:ext cx="4040436" cy="342988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002835" y="4052316"/>
            <a:ext cx="47993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SAMPLE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SPEAR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MESSAGE</a:t>
            </a:r>
            <a:r>
              <a:rPr dirty="0" sz="14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TARGETED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AT</a:t>
            </a:r>
            <a:r>
              <a:rPr dirty="0" sz="14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A</a:t>
            </a:r>
            <a:r>
              <a:rPr dirty="0" sz="14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NETFLIX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USER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124" rIns="0" bIns="0" rtlCol="0" vert="horz">
            <a:spAutoFit/>
          </a:bodyPr>
          <a:lstStyle/>
          <a:p>
            <a:pPr marL="2985135">
              <a:lnSpc>
                <a:spcPct val="100000"/>
              </a:lnSpc>
              <a:spcBef>
                <a:spcPts val="100"/>
              </a:spcBef>
            </a:pPr>
            <a:r>
              <a:rPr dirty="0" sz="3600" spc="-10"/>
              <a:t>WHALING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4745" y="555210"/>
            <a:ext cx="4514621" cy="337868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462321" y="4085844"/>
            <a:ext cx="38804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SAMPLE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WHALING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MESSAGE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GET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PERSONAL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INFO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983" y="-61467"/>
            <a:ext cx="483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759989" y="1756765"/>
            <a:ext cx="932180" cy="932180"/>
            <a:chOff x="759989" y="1756765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8" y="868622"/>
                  </a:lnTo>
                  <a:lnTo>
                    <a:pt x="720626" y="845471"/>
                  </a:lnTo>
                  <a:lnTo>
                    <a:pt x="756209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9" y="105545"/>
                  </a:lnTo>
                  <a:lnTo>
                    <a:pt x="720626" y="78937"/>
                  </a:lnTo>
                  <a:lnTo>
                    <a:pt x="682518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91018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9979" y="487445"/>
            <a:ext cx="932180" cy="932180"/>
            <a:chOff x="759979" y="487445"/>
            <a:chExt cx="932180" cy="932180"/>
          </a:xfrm>
        </p:grpSpPr>
        <p:sp>
          <p:nvSpPr>
            <p:cNvPr id="8" name="object 8" descr=""/>
            <p:cNvSpPr/>
            <p:nvPr/>
          </p:nvSpPr>
          <p:spPr>
            <a:xfrm>
              <a:off x="763789" y="49125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3"/>
                  </a:lnTo>
                  <a:lnTo>
                    <a:pt x="55785" y="682517"/>
                  </a:lnTo>
                  <a:lnTo>
                    <a:pt x="78937" y="720625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2"/>
                  </a:lnTo>
                  <a:lnTo>
                    <a:pt x="203781" y="845470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8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0"/>
                  </a:lnTo>
                  <a:lnTo>
                    <a:pt x="756208" y="818862"/>
                  </a:lnTo>
                  <a:lnTo>
                    <a:pt x="789031" y="789031"/>
                  </a:lnTo>
                  <a:lnTo>
                    <a:pt x="818863" y="756208"/>
                  </a:lnTo>
                  <a:lnTo>
                    <a:pt x="845471" y="720625"/>
                  </a:lnTo>
                  <a:lnTo>
                    <a:pt x="868623" y="682517"/>
                  </a:lnTo>
                  <a:lnTo>
                    <a:pt x="888086" y="642113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1" y="135376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8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3598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3789" y="49125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1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7" y="55785"/>
                  </a:lnTo>
                  <a:lnTo>
                    <a:pt x="720626" y="78937"/>
                  </a:lnTo>
                  <a:lnTo>
                    <a:pt x="756208" y="105545"/>
                  </a:lnTo>
                  <a:lnTo>
                    <a:pt x="789031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2" y="241890"/>
                  </a:lnTo>
                  <a:lnTo>
                    <a:pt x="888086" y="282293"/>
                  </a:lnTo>
                  <a:lnTo>
                    <a:pt x="903628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1"/>
                  </a:lnTo>
                  <a:lnTo>
                    <a:pt x="915018" y="555354"/>
                  </a:lnTo>
                  <a:lnTo>
                    <a:pt x="903628" y="599649"/>
                  </a:lnTo>
                  <a:lnTo>
                    <a:pt x="888086" y="642114"/>
                  </a:lnTo>
                  <a:lnTo>
                    <a:pt x="868622" y="682517"/>
                  </a:lnTo>
                  <a:lnTo>
                    <a:pt x="845471" y="720626"/>
                  </a:lnTo>
                  <a:lnTo>
                    <a:pt x="818863" y="756208"/>
                  </a:lnTo>
                  <a:lnTo>
                    <a:pt x="789031" y="789031"/>
                  </a:lnTo>
                  <a:lnTo>
                    <a:pt x="756208" y="818863"/>
                  </a:lnTo>
                  <a:lnTo>
                    <a:pt x="720626" y="845471"/>
                  </a:lnTo>
                  <a:lnTo>
                    <a:pt x="682517" y="868622"/>
                  </a:lnTo>
                  <a:lnTo>
                    <a:pt x="642114" y="888086"/>
                  </a:lnTo>
                  <a:lnTo>
                    <a:pt x="599649" y="903628"/>
                  </a:lnTo>
                  <a:lnTo>
                    <a:pt x="555354" y="915018"/>
                  </a:lnTo>
                  <a:lnTo>
                    <a:pt x="509461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8"/>
                  </a:lnTo>
                  <a:lnTo>
                    <a:pt x="282293" y="888086"/>
                  </a:lnTo>
                  <a:lnTo>
                    <a:pt x="241890" y="868622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1"/>
                  </a:lnTo>
                  <a:lnTo>
                    <a:pt x="105545" y="756208"/>
                  </a:lnTo>
                  <a:lnTo>
                    <a:pt x="78937" y="720626"/>
                  </a:lnTo>
                  <a:lnTo>
                    <a:pt x="55785" y="682517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3598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25943" y="746759"/>
            <a:ext cx="800735" cy="385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2875">
              <a:lnSpc>
                <a:spcPct val="1073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EMAIL PHISHING</a:t>
            </a:r>
            <a:endParaRPr sz="1100">
              <a:latin typeface="Arial Black"/>
              <a:cs typeface="Arial Blac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604" y="1459176"/>
            <a:ext cx="234780" cy="16427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937988" y="480059"/>
            <a:ext cx="5808345" cy="3597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4965" marR="829944" indent="-342900">
              <a:lnSpc>
                <a:spcPct val="103099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600" spc="-10">
                <a:latin typeface="Calibri"/>
                <a:cs typeface="Calibri"/>
              </a:rPr>
              <a:t>Always,</a:t>
            </a:r>
            <a:r>
              <a:rPr dirty="0" sz="2600" spc="-8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Always</a:t>
            </a:r>
            <a:r>
              <a:rPr dirty="0" sz="2600" spc="-8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Think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Twice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Before Clicking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3085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600" spc="-20">
                <a:latin typeface="Calibri"/>
                <a:cs typeface="Calibri"/>
              </a:rPr>
              <a:t>Two</a:t>
            </a:r>
            <a:r>
              <a:rPr dirty="0" sz="2600" spc="-9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Factor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Authentication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(2FA)</a:t>
            </a:r>
            <a:endParaRPr sz="2600">
              <a:latin typeface="Calibri"/>
              <a:cs typeface="Calibri"/>
            </a:endParaRPr>
          </a:p>
          <a:p>
            <a:pPr marL="354965" marR="5080" indent="-342900">
              <a:lnSpc>
                <a:spcPts val="31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600">
                <a:latin typeface="Calibri"/>
                <a:cs typeface="Calibri"/>
              </a:rPr>
              <a:t>Don’t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click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on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links,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type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them</a:t>
            </a:r>
            <a:r>
              <a:rPr dirty="0" sz="2600" spc="-5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directly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in </a:t>
            </a:r>
            <a:r>
              <a:rPr dirty="0" sz="2600">
                <a:latin typeface="Calibri"/>
                <a:cs typeface="Calibri"/>
              </a:rPr>
              <a:t>the</a:t>
            </a:r>
            <a:r>
              <a:rPr dirty="0" sz="2600" spc="-25">
                <a:latin typeface="Calibri"/>
                <a:cs typeface="Calibri"/>
              </a:rPr>
              <a:t> URL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299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600" spc="-10">
                <a:latin typeface="Calibri"/>
                <a:cs typeface="Calibri"/>
              </a:rPr>
              <a:t>Verify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link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first</a:t>
            </a:r>
            <a:r>
              <a:rPr dirty="0" sz="2600" spc="-8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before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clicking</a:t>
            </a:r>
            <a:endParaRPr sz="2600">
              <a:latin typeface="Calibri"/>
              <a:cs typeface="Calibri"/>
            </a:endParaRPr>
          </a:p>
          <a:p>
            <a:pPr marL="354965">
              <a:lnSpc>
                <a:spcPts val="3110"/>
              </a:lnSpc>
              <a:spcBef>
                <a:spcPts val="95"/>
              </a:spcBef>
            </a:pPr>
            <a:r>
              <a:rPr dirty="0" sz="2600" spc="-10">
                <a:latin typeface="Calibri"/>
                <a:cs typeface="Calibri"/>
              </a:rPr>
              <a:t>(</a:t>
            </a:r>
            <a:r>
              <a:rPr dirty="0" u="heavy" sz="2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www.virustotal.com</a:t>
            </a:r>
            <a:r>
              <a:rPr dirty="0" sz="2600" spc="-1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54965" marR="221615" indent="-342900">
              <a:lnSpc>
                <a:spcPts val="31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600">
                <a:latin typeface="Calibri"/>
                <a:cs typeface="Calibri"/>
              </a:rPr>
              <a:t>Hover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mouse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on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link</a:t>
            </a:r>
            <a:r>
              <a:rPr dirty="0" sz="2600" spc="-3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to</a:t>
            </a:r>
            <a:r>
              <a:rPr dirty="0" sz="2600" spc="-3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be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sure</a:t>
            </a:r>
            <a:r>
              <a:rPr dirty="0" sz="2600" spc="-4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its</a:t>
            </a:r>
            <a:r>
              <a:rPr dirty="0" sz="2600" spc="-4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legit before</a:t>
            </a:r>
            <a:r>
              <a:rPr dirty="0" sz="2600" spc="-10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clicking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983" y="-61467"/>
            <a:ext cx="483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88869" y="1165218"/>
            <a:ext cx="932180" cy="932180"/>
            <a:chOff x="1788869" y="1165218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1792669" y="1169018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3" y="0"/>
                  </a:moveTo>
                  <a:lnTo>
                    <a:pt x="414946" y="2386"/>
                  </a:lnTo>
                  <a:lnTo>
                    <a:pt x="369053" y="9390"/>
                  </a:lnTo>
                  <a:lnTo>
                    <a:pt x="324758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0"/>
                  </a:lnTo>
                  <a:lnTo>
                    <a:pt x="9390" y="555353"/>
                  </a:lnTo>
                  <a:lnTo>
                    <a:pt x="20779" y="599647"/>
                  </a:lnTo>
                  <a:lnTo>
                    <a:pt x="36322" y="642113"/>
                  </a:lnTo>
                  <a:lnTo>
                    <a:pt x="55785" y="682516"/>
                  </a:lnTo>
                  <a:lnTo>
                    <a:pt x="78937" y="720624"/>
                  </a:lnTo>
                  <a:lnTo>
                    <a:pt x="105545" y="756207"/>
                  </a:lnTo>
                  <a:lnTo>
                    <a:pt x="135376" y="789030"/>
                  </a:lnTo>
                  <a:lnTo>
                    <a:pt x="168199" y="818861"/>
                  </a:lnTo>
                  <a:lnTo>
                    <a:pt x="203781" y="845469"/>
                  </a:lnTo>
                  <a:lnTo>
                    <a:pt x="241890" y="868621"/>
                  </a:lnTo>
                  <a:lnTo>
                    <a:pt x="282293" y="888084"/>
                  </a:lnTo>
                  <a:lnTo>
                    <a:pt x="324758" y="903627"/>
                  </a:lnTo>
                  <a:lnTo>
                    <a:pt x="369053" y="915017"/>
                  </a:lnTo>
                  <a:lnTo>
                    <a:pt x="414946" y="922021"/>
                  </a:lnTo>
                  <a:lnTo>
                    <a:pt x="462203" y="924407"/>
                  </a:lnTo>
                  <a:lnTo>
                    <a:pt x="509460" y="922021"/>
                  </a:lnTo>
                  <a:lnTo>
                    <a:pt x="555353" y="915017"/>
                  </a:lnTo>
                  <a:lnTo>
                    <a:pt x="599647" y="903627"/>
                  </a:lnTo>
                  <a:lnTo>
                    <a:pt x="642113" y="888084"/>
                  </a:lnTo>
                  <a:lnTo>
                    <a:pt x="682516" y="868621"/>
                  </a:lnTo>
                  <a:lnTo>
                    <a:pt x="720624" y="845469"/>
                  </a:lnTo>
                  <a:lnTo>
                    <a:pt x="756207" y="818861"/>
                  </a:lnTo>
                  <a:lnTo>
                    <a:pt x="789030" y="789030"/>
                  </a:lnTo>
                  <a:lnTo>
                    <a:pt x="818861" y="756207"/>
                  </a:lnTo>
                  <a:lnTo>
                    <a:pt x="845469" y="720624"/>
                  </a:lnTo>
                  <a:lnTo>
                    <a:pt x="868621" y="682516"/>
                  </a:lnTo>
                  <a:lnTo>
                    <a:pt x="888084" y="642113"/>
                  </a:lnTo>
                  <a:lnTo>
                    <a:pt x="903627" y="599647"/>
                  </a:lnTo>
                  <a:lnTo>
                    <a:pt x="915017" y="555353"/>
                  </a:lnTo>
                  <a:lnTo>
                    <a:pt x="922021" y="509460"/>
                  </a:lnTo>
                  <a:lnTo>
                    <a:pt x="924407" y="462203"/>
                  </a:lnTo>
                  <a:lnTo>
                    <a:pt x="922021" y="414946"/>
                  </a:lnTo>
                  <a:lnTo>
                    <a:pt x="915017" y="369053"/>
                  </a:lnTo>
                  <a:lnTo>
                    <a:pt x="903627" y="324758"/>
                  </a:lnTo>
                  <a:lnTo>
                    <a:pt x="888084" y="282293"/>
                  </a:lnTo>
                  <a:lnTo>
                    <a:pt x="868621" y="241890"/>
                  </a:lnTo>
                  <a:lnTo>
                    <a:pt x="845469" y="203781"/>
                  </a:lnTo>
                  <a:lnTo>
                    <a:pt x="818861" y="168199"/>
                  </a:lnTo>
                  <a:lnTo>
                    <a:pt x="789030" y="135376"/>
                  </a:lnTo>
                  <a:lnTo>
                    <a:pt x="756207" y="105545"/>
                  </a:lnTo>
                  <a:lnTo>
                    <a:pt x="720624" y="78937"/>
                  </a:lnTo>
                  <a:lnTo>
                    <a:pt x="682516" y="55785"/>
                  </a:lnTo>
                  <a:lnTo>
                    <a:pt x="642113" y="36322"/>
                  </a:lnTo>
                  <a:lnTo>
                    <a:pt x="599647" y="20779"/>
                  </a:lnTo>
                  <a:lnTo>
                    <a:pt x="555353" y="9390"/>
                  </a:lnTo>
                  <a:lnTo>
                    <a:pt x="509460" y="2386"/>
                  </a:lnTo>
                  <a:lnTo>
                    <a:pt x="462203" y="0"/>
                  </a:lnTo>
                  <a:close/>
                </a:path>
              </a:pathLst>
            </a:custGeom>
            <a:solidFill>
              <a:srgbClr val="F88D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92669" y="1169018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3"/>
                  </a:lnTo>
                  <a:lnTo>
                    <a:pt x="20779" y="324758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8" y="20779"/>
                  </a:lnTo>
                  <a:lnTo>
                    <a:pt x="369053" y="9390"/>
                  </a:lnTo>
                  <a:lnTo>
                    <a:pt x="414945" y="2386"/>
                  </a:lnTo>
                  <a:lnTo>
                    <a:pt x="462203" y="0"/>
                  </a:lnTo>
                  <a:lnTo>
                    <a:pt x="509460" y="2386"/>
                  </a:lnTo>
                  <a:lnTo>
                    <a:pt x="555352" y="9390"/>
                  </a:lnTo>
                  <a:lnTo>
                    <a:pt x="599647" y="20779"/>
                  </a:lnTo>
                  <a:lnTo>
                    <a:pt x="642112" y="36322"/>
                  </a:lnTo>
                  <a:lnTo>
                    <a:pt x="682516" y="55785"/>
                  </a:lnTo>
                  <a:lnTo>
                    <a:pt x="720624" y="78937"/>
                  </a:lnTo>
                  <a:lnTo>
                    <a:pt x="756206" y="105545"/>
                  </a:lnTo>
                  <a:lnTo>
                    <a:pt x="789029" y="135376"/>
                  </a:lnTo>
                  <a:lnTo>
                    <a:pt x="818861" y="168199"/>
                  </a:lnTo>
                  <a:lnTo>
                    <a:pt x="845469" y="203781"/>
                  </a:lnTo>
                  <a:lnTo>
                    <a:pt x="868621" y="241890"/>
                  </a:lnTo>
                  <a:lnTo>
                    <a:pt x="888084" y="282293"/>
                  </a:lnTo>
                  <a:lnTo>
                    <a:pt x="903627" y="324758"/>
                  </a:lnTo>
                  <a:lnTo>
                    <a:pt x="915016" y="369053"/>
                  </a:lnTo>
                  <a:lnTo>
                    <a:pt x="922020" y="414946"/>
                  </a:lnTo>
                  <a:lnTo>
                    <a:pt x="924407" y="462204"/>
                  </a:lnTo>
                  <a:lnTo>
                    <a:pt x="922020" y="509461"/>
                  </a:lnTo>
                  <a:lnTo>
                    <a:pt x="915016" y="555353"/>
                  </a:lnTo>
                  <a:lnTo>
                    <a:pt x="903627" y="599648"/>
                  </a:lnTo>
                  <a:lnTo>
                    <a:pt x="888084" y="642113"/>
                  </a:lnTo>
                  <a:lnTo>
                    <a:pt x="868621" y="682516"/>
                  </a:lnTo>
                  <a:lnTo>
                    <a:pt x="845469" y="720625"/>
                  </a:lnTo>
                  <a:lnTo>
                    <a:pt x="818861" y="756207"/>
                  </a:lnTo>
                  <a:lnTo>
                    <a:pt x="789029" y="789030"/>
                  </a:lnTo>
                  <a:lnTo>
                    <a:pt x="756206" y="818862"/>
                  </a:lnTo>
                  <a:lnTo>
                    <a:pt x="720624" y="845470"/>
                  </a:lnTo>
                  <a:lnTo>
                    <a:pt x="682516" y="868621"/>
                  </a:lnTo>
                  <a:lnTo>
                    <a:pt x="642112" y="888085"/>
                  </a:lnTo>
                  <a:lnTo>
                    <a:pt x="599647" y="903628"/>
                  </a:lnTo>
                  <a:lnTo>
                    <a:pt x="555352" y="915017"/>
                  </a:lnTo>
                  <a:lnTo>
                    <a:pt x="509460" y="922021"/>
                  </a:lnTo>
                  <a:lnTo>
                    <a:pt x="462203" y="924408"/>
                  </a:lnTo>
                  <a:lnTo>
                    <a:pt x="414945" y="922021"/>
                  </a:lnTo>
                  <a:lnTo>
                    <a:pt x="369053" y="915017"/>
                  </a:lnTo>
                  <a:lnTo>
                    <a:pt x="324758" y="903628"/>
                  </a:lnTo>
                  <a:lnTo>
                    <a:pt x="282293" y="888085"/>
                  </a:lnTo>
                  <a:lnTo>
                    <a:pt x="241890" y="868621"/>
                  </a:lnTo>
                  <a:lnTo>
                    <a:pt x="203781" y="845470"/>
                  </a:lnTo>
                  <a:lnTo>
                    <a:pt x="168199" y="818862"/>
                  </a:lnTo>
                  <a:lnTo>
                    <a:pt x="135376" y="789030"/>
                  </a:lnTo>
                  <a:lnTo>
                    <a:pt x="105545" y="756207"/>
                  </a:lnTo>
                  <a:lnTo>
                    <a:pt x="78937" y="720625"/>
                  </a:lnTo>
                  <a:lnTo>
                    <a:pt x="55785" y="682516"/>
                  </a:lnTo>
                  <a:lnTo>
                    <a:pt x="36322" y="642113"/>
                  </a:lnTo>
                  <a:lnTo>
                    <a:pt x="20779" y="599648"/>
                  </a:lnTo>
                  <a:lnTo>
                    <a:pt x="9390" y="555353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88D8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846884" y="1520952"/>
            <a:ext cx="8166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SMISHING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9989" y="1711827"/>
            <a:ext cx="977265" cy="977265"/>
            <a:chOff x="759989" y="1711827"/>
            <a:chExt cx="977265" cy="97726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670" y="1711827"/>
              <a:ext cx="153516" cy="17900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8" y="868622"/>
                  </a:lnTo>
                  <a:lnTo>
                    <a:pt x="720626" y="845471"/>
                  </a:lnTo>
                  <a:lnTo>
                    <a:pt x="756209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9" y="105545"/>
                  </a:lnTo>
                  <a:lnTo>
                    <a:pt x="720626" y="78937"/>
                  </a:lnTo>
                  <a:lnTo>
                    <a:pt x="682518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91018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899187" y="364236"/>
            <a:ext cx="6080760" cy="39878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355600" marR="5080" indent="-342900">
              <a:lnSpc>
                <a:spcPct val="102299"/>
              </a:lnSpc>
              <a:spcBef>
                <a:spcPts val="2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600" spc="-10">
                <a:latin typeface="Calibri"/>
                <a:cs typeface="Calibri"/>
              </a:rPr>
              <a:t>Always,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Always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Think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Twice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Before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Clicking </a:t>
            </a:r>
            <a:r>
              <a:rPr dirty="0" sz="2600">
                <a:latin typeface="Calibri"/>
                <a:cs typeface="Calibri"/>
              </a:rPr>
              <a:t>(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There</a:t>
            </a:r>
            <a:r>
              <a:rPr dirty="0" sz="2600" spc="-5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r>
              <a:rPr dirty="0" sz="26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no</a:t>
            </a:r>
            <a:r>
              <a:rPr dirty="0" sz="2600" spc="-4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>
                <a:solidFill>
                  <a:srgbClr val="FF0000"/>
                </a:solidFill>
                <a:latin typeface="Calibri"/>
                <a:cs typeface="Calibri"/>
              </a:rPr>
              <a:t>free</a:t>
            </a:r>
            <a:r>
              <a:rPr dirty="0" sz="2600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0000"/>
                </a:solidFill>
                <a:latin typeface="Calibri"/>
                <a:cs typeface="Calibri"/>
              </a:rPr>
              <a:t>lunch</a:t>
            </a:r>
            <a:r>
              <a:rPr dirty="0" sz="2600" spc="-1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55600" marR="1323340" indent="-342900">
              <a:lnSpc>
                <a:spcPts val="31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600">
                <a:latin typeface="Calibri"/>
                <a:cs typeface="Calibri"/>
              </a:rPr>
              <a:t>Avoid</a:t>
            </a:r>
            <a:r>
              <a:rPr dirty="0" sz="2600" spc="-7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clicking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on</a:t>
            </a:r>
            <a:r>
              <a:rPr dirty="0" sz="2600" spc="-7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any</a:t>
            </a:r>
            <a:r>
              <a:rPr dirty="0" sz="2600" spc="-7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UNKNOWN </a:t>
            </a:r>
            <a:r>
              <a:rPr dirty="0" sz="2600">
                <a:latin typeface="Calibri"/>
                <a:cs typeface="Calibri"/>
              </a:rPr>
              <a:t>messages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with</a:t>
            </a:r>
            <a:r>
              <a:rPr dirty="0" sz="2600" spc="-65">
                <a:latin typeface="Calibri"/>
                <a:cs typeface="Calibri"/>
              </a:rPr>
              <a:t> </a:t>
            </a:r>
            <a:r>
              <a:rPr dirty="0" sz="2600" spc="-20">
                <a:latin typeface="Calibri"/>
                <a:cs typeface="Calibri"/>
              </a:rPr>
              <a:t>links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299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600" spc="-10">
                <a:latin typeface="Calibri"/>
                <a:cs typeface="Calibri"/>
              </a:rPr>
              <a:t>Verify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links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if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there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are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malicious(contains</a:t>
            </a:r>
            <a:endParaRPr sz="2600">
              <a:latin typeface="Calibri"/>
              <a:cs typeface="Calibri"/>
            </a:endParaRPr>
          </a:p>
          <a:p>
            <a:pPr marL="355600" marR="338455">
              <a:lnSpc>
                <a:spcPts val="3190"/>
              </a:lnSpc>
              <a:spcBef>
                <a:spcPts val="45"/>
              </a:spcBef>
            </a:pPr>
            <a:r>
              <a:rPr dirty="0" sz="2600">
                <a:latin typeface="Calibri"/>
                <a:cs typeface="Calibri"/>
              </a:rPr>
              <a:t>malwares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or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viruses)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first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before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clicking (</a:t>
            </a:r>
            <a:r>
              <a:rPr dirty="0" u="heavy" sz="26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www.virustotal.com</a:t>
            </a:r>
            <a:r>
              <a:rPr dirty="0" sz="2600" spc="-10">
                <a:latin typeface="Calibri"/>
                <a:cs typeface="Calibri"/>
              </a:rPr>
              <a:t>)</a:t>
            </a:r>
            <a:endParaRPr sz="2600">
              <a:latin typeface="Calibri"/>
              <a:cs typeface="Calibri"/>
            </a:endParaRPr>
          </a:p>
          <a:p>
            <a:pPr marL="354965" indent="-342265">
              <a:lnSpc>
                <a:spcPts val="297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600">
                <a:latin typeface="Calibri"/>
                <a:cs typeface="Calibri"/>
              </a:rPr>
              <a:t>Ignore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and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flags</a:t>
            </a:r>
            <a:r>
              <a:rPr dirty="0" sz="2600" spc="-5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suspicious</a:t>
            </a:r>
            <a:r>
              <a:rPr dirty="0" sz="2600" spc="-6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texts</a:t>
            </a:r>
            <a:endParaRPr sz="2600">
              <a:latin typeface="Calibri"/>
              <a:cs typeface="Calibri"/>
            </a:endParaRPr>
          </a:p>
          <a:p>
            <a:pPr marL="355600" marR="318770" indent="-342900">
              <a:lnSpc>
                <a:spcPts val="3100"/>
              </a:lnSpc>
              <a:spcBef>
                <a:spcPts val="1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600">
                <a:latin typeface="Calibri"/>
                <a:cs typeface="Calibri"/>
              </a:rPr>
              <a:t>Do</a:t>
            </a:r>
            <a:r>
              <a:rPr dirty="0" sz="2600" spc="-80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extensive</a:t>
            </a:r>
            <a:r>
              <a:rPr dirty="0" sz="2600" spc="-90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research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before</a:t>
            </a:r>
            <a:r>
              <a:rPr dirty="0" sz="2600" spc="-85">
                <a:latin typeface="Calibri"/>
                <a:cs typeface="Calibri"/>
              </a:rPr>
              <a:t> </a:t>
            </a:r>
            <a:r>
              <a:rPr dirty="0" sz="2600">
                <a:latin typeface="Calibri"/>
                <a:cs typeface="Calibri"/>
              </a:rPr>
              <a:t>replying</a:t>
            </a:r>
            <a:r>
              <a:rPr dirty="0" sz="2600" spc="-80">
                <a:latin typeface="Calibri"/>
                <a:cs typeface="Calibri"/>
              </a:rPr>
              <a:t> </a:t>
            </a:r>
            <a:r>
              <a:rPr dirty="0" sz="2600" spc="-25">
                <a:latin typeface="Calibri"/>
                <a:cs typeface="Calibri"/>
              </a:rPr>
              <a:t>to </a:t>
            </a:r>
            <a:r>
              <a:rPr dirty="0" sz="2600">
                <a:latin typeface="Calibri"/>
                <a:cs typeface="Calibri"/>
              </a:rPr>
              <a:t>any</a:t>
            </a:r>
            <a:r>
              <a:rPr dirty="0" sz="2600" spc="-75">
                <a:latin typeface="Calibri"/>
                <a:cs typeface="Calibri"/>
              </a:rPr>
              <a:t> </a:t>
            </a:r>
            <a:r>
              <a:rPr dirty="0" sz="2600" spc="-10">
                <a:latin typeface="Calibri"/>
                <a:cs typeface="Calibri"/>
              </a:rPr>
              <a:t>message.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836" rIns="0" bIns="0" rtlCol="0" vert="horz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88859" y="1165208"/>
            <a:ext cx="932180" cy="932180"/>
            <a:chOff x="1788859" y="1165208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1792669" y="1169018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3" y="0"/>
                  </a:moveTo>
                  <a:lnTo>
                    <a:pt x="414946" y="2386"/>
                  </a:lnTo>
                  <a:lnTo>
                    <a:pt x="369053" y="9390"/>
                  </a:lnTo>
                  <a:lnTo>
                    <a:pt x="324758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0"/>
                  </a:lnTo>
                  <a:lnTo>
                    <a:pt x="9390" y="555353"/>
                  </a:lnTo>
                  <a:lnTo>
                    <a:pt x="20779" y="599647"/>
                  </a:lnTo>
                  <a:lnTo>
                    <a:pt x="36322" y="642113"/>
                  </a:lnTo>
                  <a:lnTo>
                    <a:pt x="55785" y="682516"/>
                  </a:lnTo>
                  <a:lnTo>
                    <a:pt x="78937" y="720624"/>
                  </a:lnTo>
                  <a:lnTo>
                    <a:pt x="105545" y="756207"/>
                  </a:lnTo>
                  <a:lnTo>
                    <a:pt x="135376" y="789030"/>
                  </a:lnTo>
                  <a:lnTo>
                    <a:pt x="168199" y="818861"/>
                  </a:lnTo>
                  <a:lnTo>
                    <a:pt x="203781" y="845469"/>
                  </a:lnTo>
                  <a:lnTo>
                    <a:pt x="241890" y="868621"/>
                  </a:lnTo>
                  <a:lnTo>
                    <a:pt x="282293" y="888084"/>
                  </a:lnTo>
                  <a:lnTo>
                    <a:pt x="324758" y="903627"/>
                  </a:lnTo>
                  <a:lnTo>
                    <a:pt x="369053" y="915017"/>
                  </a:lnTo>
                  <a:lnTo>
                    <a:pt x="414946" y="922021"/>
                  </a:lnTo>
                  <a:lnTo>
                    <a:pt x="462203" y="924407"/>
                  </a:lnTo>
                  <a:lnTo>
                    <a:pt x="509460" y="922021"/>
                  </a:lnTo>
                  <a:lnTo>
                    <a:pt x="555353" y="915017"/>
                  </a:lnTo>
                  <a:lnTo>
                    <a:pt x="599647" y="903627"/>
                  </a:lnTo>
                  <a:lnTo>
                    <a:pt x="642113" y="888084"/>
                  </a:lnTo>
                  <a:lnTo>
                    <a:pt x="682516" y="868621"/>
                  </a:lnTo>
                  <a:lnTo>
                    <a:pt x="720624" y="845469"/>
                  </a:lnTo>
                  <a:lnTo>
                    <a:pt x="756207" y="818861"/>
                  </a:lnTo>
                  <a:lnTo>
                    <a:pt x="789030" y="789030"/>
                  </a:lnTo>
                  <a:lnTo>
                    <a:pt x="818861" y="756207"/>
                  </a:lnTo>
                  <a:lnTo>
                    <a:pt x="845469" y="720624"/>
                  </a:lnTo>
                  <a:lnTo>
                    <a:pt x="868621" y="682516"/>
                  </a:lnTo>
                  <a:lnTo>
                    <a:pt x="888084" y="642113"/>
                  </a:lnTo>
                  <a:lnTo>
                    <a:pt x="903627" y="599647"/>
                  </a:lnTo>
                  <a:lnTo>
                    <a:pt x="915017" y="555353"/>
                  </a:lnTo>
                  <a:lnTo>
                    <a:pt x="922021" y="509460"/>
                  </a:lnTo>
                  <a:lnTo>
                    <a:pt x="924407" y="462203"/>
                  </a:lnTo>
                  <a:lnTo>
                    <a:pt x="922021" y="414946"/>
                  </a:lnTo>
                  <a:lnTo>
                    <a:pt x="915017" y="369053"/>
                  </a:lnTo>
                  <a:lnTo>
                    <a:pt x="903627" y="324758"/>
                  </a:lnTo>
                  <a:lnTo>
                    <a:pt x="888084" y="282293"/>
                  </a:lnTo>
                  <a:lnTo>
                    <a:pt x="868621" y="241890"/>
                  </a:lnTo>
                  <a:lnTo>
                    <a:pt x="845469" y="203781"/>
                  </a:lnTo>
                  <a:lnTo>
                    <a:pt x="818861" y="168199"/>
                  </a:lnTo>
                  <a:lnTo>
                    <a:pt x="789030" y="135376"/>
                  </a:lnTo>
                  <a:lnTo>
                    <a:pt x="756207" y="105545"/>
                  </a:lnTo>
                  <a:lnTo>
                    <a:pt x="720624" y="78937"/>
                  </a:lnTo>
                  <a:lnTo>
                    <a:pt x="682516" y="55785"/>
                  </a:lnTo>
                  <a:lnTo>
                    <a:pt x="642113" y="36322"/>
                  </a:lnTo>
                  <a:lnTo>
                    <a:pt x="599647" y="20779"/>
                  </a:lnTo>
                  <a:lnTo>
                    <a:pt x="555353" y="9390"/>
                  </a:lnTo>
                  <a:lnTo>
                    <a:pt x="509460" y="2386"/>
                  </a:lnTo>
                  <a:lnTo>
                    <a:pt x="462203" y="0"/>
                  </a:lnTo>
                  <a:close/>
                </a:path>
              </a:pathLst>
            </a:custGeom>
            <a:solidFill>
              <a:srgbClr val="F88D8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92669" y="1169018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3"/>
                  </a:lnTo>
                  <a:lnTo>
                    <a:pt x="20779" y="324758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8" y="20779"/>
                  </a:lnTo>
                  <a:lnTo>
                    <a:pt x="369053" y="9390"/>
                  </a:lnTo>
                  <a:lnTo>
                    <a:pt x="414945" y="2386"/>
                  </a:lnTo>
                  <a:lnTo>
                    <a:pt x="462203" y="0"/>
                  </a:lnTo>
                  <a:lnTo>
                    <a:pt x="509460" y="2386"/>
                  </a:lnTo>
                  <a:lnTo>
                    <a:pt x="555352" y="9390"/>
                  </a:lnTo>
                  <a:lnTo>
                    <a:pt x="599647" y="20779"/>
                  </a:lnTo>
                  <a:lnTo>
                    <a:pt x="642112" y="36322"/>
                  </a:lnTo>
                  <a:lnTo>
                    <a:pt x="682516" y="55785"/>
                  </a:lnTo>
                  <a:lnTo>
                    <a:pt x="720624" y="78937"/>
                  </a:lnTo>
                  <a:lnTo>
                    <a:pt x="756206" y="105545"/>
                  </a:lnTo>
                  <a:lnTo>
                    <a:pt x="789029" y="135376"/>
                  </a:lnTo>
                  <a:lnTo>
                    <a:pt x="818861" y="168199"/>
                  </a:lnTo>
                  <a:lnTo>
                    <a:pt x="845469" y="203781"/>
                  </a:lnTo>
                  <a:lnTo>
                    <a:pt x="868621" y="241890"/>
                  </a:lnTo>
                  <a:lnTo>
                    <a:pt x="888084" y="282293"/>
                  </a:lnTo>
                  <a:lnTo>
                    <a:pt x="903627" y="324758"/>
                  </a:lnTo>
                  <a:lnTo>
                    <a:pt x="915016" y="369053"/>
                  </a:lnTo>
                  <a:lnTo>
                    <a:pt x="922020" y="414946"/>
                  </a:lnTo>
                  <a:lnTo>
                    <a:pt x="924407" y="462204"/>
                  </a:lnTo>
                  <a:lnTo>
                    <a:pt x="922020" y="509461"/>
                  </a:lnTo>
                  <a:lnTo>
                    <a:pt x="915016" y="555353"/>
                  </a:lnTo>
                  <a:lnTo>
                    <a:pt x="903627" y="599648"/>
                  </a:lnTo>
                  <a:lnTo>
                    <a:pt x="888084" y="642113"/>
                  </a:lnTo>
                  <a:lnTo>
                    <a:pt x="868621" y="682516"/>
                  </a:lnTo>
                  <a:lnTo>
                    <a:pt x="845469" y="720625"/>
                  </a:lnTo>
                  <a:lnTo>
                    <a:pt x="818861" y="756207"/>
                  </a:lnTo>
                  <a:lnTo>
                    <a:pt x="789029" y="789030"/>
                  </a:lnTo>
                  <a:lnTo>
                    <a:pt x="756206" y="818862"/>
                  </a:lnTo>
                  <a:lnTo>
                    <a:pt x="720624" y="845470"/>
                  </a:lnTo>
                  <a:lnTo>
                    <a:pt x="682516" y="868621"/>
                  </a:lnTo>
                  <a:lnTo>
                    <a:pt x="642112" y="888085"/>
                  </a:lnTo>
                  <a:lnTo>
                    <a:pt x="599647" y="903628"/>
                  </a:lnTo>
                  <a:lnTo>
                    <a:pt x="555352" y="915017"/>
                  </a:lnTo>
                  <a:lnTo>
                    <a:pt x="509460" y="922021"/>
                  </a:lnTo>
                  <a:lnTo>
                    <a:pt x="462203" y="924408"/>
                  </a:lnTo>
                  <a:lnTo>
                    <a:pt x="414945" y="922021"/>
                  </a:lnTo>
                  <a:lnTo>
                    <a:pt x="369053" y="915017"/>
                  </a:lnTo>
                  <a:lnTo>
                    <a:pt x="324758" y="903628"/>
                  </a:lnTo>
                  <a:lnTo>
                    <a:pt x="282293" y="888085"/>
                  </a:lnTo>
                  <a:lnTo>
                    <a:pt x="241890" y="868621"/>
                  </a:lnTo>
                  <a:lnTo>
                    <a:pt x="203781" y="845470"/>
                  </a:lnTo>
                  <a:lnTo>
                    <a:pt x="168199" y="818862"/>
                  </a:lnTo>
                  <a:lnTo>
                    <a:pt x="135376" y="789030"/>
                  </a:lnTo>
                  <a:lnTo>
                    <a:pt x="105545" y="756207"/>
                  </a:lnTo>
                  <a:lnTo>
                    <a:pt x="78937" y="720625"/>
                  </a:lnTo>
                  <a:lnTo>
                    <a:pt x="55785" y="682516"/>
                  </a:lnTo>
                  <a:lnTo>
                    <a:pt x="36322" y="642113"/>
                  </a:lnTo>
                  <a:lnTo>
                    <a:pt x="20779" y="599648"/>
                  </a:lnTo>
                  <a:lnTo>
                    <a:pt x="9390" y="555353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88D8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846884" y="1520952"/>
            <a:ext cx="8166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SMISHING</a:t>
            </a:r>
            <a:endParaRPr sz="11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59989" y="1711827"/>
            <a:ext cx="977265" cy="977265"/>
            <a:chOff x="759989" y="1711827"/>
            <a:chExt cx="977265" cy="977265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3670" y="1711827"/>
              <a:ext cx="153516" cy="17900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8" y="868622"/>
                  </a:lnTo>
                  <a:lnTo>
                    <a:pt x="720626" y="845471"/>
                  </a:lnTo>
                  <a:lnTo>
                    <a:pt x="756209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9" y="105545"/>
                  </a:lnTo>
                  <a:lnTo>
                    <a:pt x="720626" y="78937"/>
                  </a:lnTo>
                  <a:lnTo>
                    <a:pt x="682518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91018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481542" y="593869"/>
            <a:ext cx="3662679" cy="2332990"/>
            <a:chOff x="5481542" y="593869"/>
            <a:chExt cx="3662679" cy="2332990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542" y="593869"/>
              <a:ext cx="3662457" cy="23326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7511" y="1359407"/>
              <a:ext cx="310896" cy="13716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334855" y="1381467"/>
              <a:ext cx="217170" cy="45720"/>
            </a:xfrm>
            <a:custGeom>
              <a:avLst/>
              <a:gdLst/>
              <a:ahLst/>
              <a:cxnLst/>
              <a:rect l="l" t="t" r="r" b="b"/>
              <a:pathLst>
                <a:path w="217170" h="45719">
                  <a:moveTo>
                    <a:pt x="22858" y="0"/>
                  </a:moveTo>
                  <a:lnTo>
                    <a:pt x="0" y="22860"/>
                  </a:lnTo>
                  <a:lnTo>
                    <a:pt x="22858" y="45718"/>
                  </a:lnTo>
                  <a:lnTo>
                    <a:pt x="22858" y="34289"/>
                  </a:lnTo>
                  <a:lnTo>
                    <a:pt x="217086" y="34289"/>
                  </a:lnTo>
                  <a:lnTo>
                    <a:pt x="217086" y="11430"/>
                  </a:lnTo>
                  <a:lnTo>
                    <a:pt x="22858" y="11430"/>
                  </a:lnTo>
                  <a:lnTo>
                    <a:pt x="2285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334855" y="1381467"/>
              <a:ext cx="217170" cy="45720"/>
            </a:xfrm>
            <a:custGeom>
              <a:avLst/>
              <a:gdLst/>
              <a:ahLst/>
              <a:cxnLst/>
              <a:rect l="l" t="t" r="r" b="b"/>
              <a:pathLst>
                <a:path w="217170" h="45719">
                  <a:moveTo>
                    <a:pt x="0" y="22859"/>
                  </a:moveTo>
                  <a:lnTo>
                    <a:pt x="22859" y="0"/>
                  </a:lnTo>
                  <a:lnTo>
                    <a:pt x="22859" y="11429"/>
                  </a:lnTo>
                  <a:lnTo>
                    <a:pt x="217087" y="11429"/>
                  </a:lnTo>
                  <a:lnTo>
                    <a:pt x="217087" y="34289"/>
                  </a:lnTo>
                  <a:lnTo>
                    <a:pt x="22859" y="34289"/>
                  </a:lnTo>
                  <a:lnTo>
                    <a:pt x="22859" y="45719"/>
                  </a:lnTo>
                  <a:lnTo>
                    <a:pt x="0" y="22859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2751198" y="593868"/>
            <a:ext cx="2684145" cy="2332990"/>
            <a:chOff x="2751198" y="593868"/>
            <a:chExt cx="2684145" cy="2332990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198" y="593868"/>
              <a:ext cx="2683996" cy="23326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2144" y="1996439"/>
              <a:ext cx="176784" cy="20726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2674" y="2014616"/>
              <a:ext cx="93782" cy="12453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3081103" y="3033776"/>
            <a:ext cx="5627370" cy="275590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2223770" marR="5080" indent="-2211705">
              <a:lnSpc>
                <a:spcPts val="890"/>
              </a:lnSpc>
              <a:spcBef>
                <a:spcPts val="285"/>
              </a:spcBef>
            </a:pP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HOW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900" spc="-1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USE</a:t>
            </a:r>
            <a:r>
              <a:rPr dirty="0" sz="9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004685"/>
                </a:solidFill>
                <a:latin typeface="Calibri"/>
                <a:cs typeface="Calibri"/>
              </a:rPr>
              <a:t>VIRUSTOTAL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VERIFY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LINKS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FOR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MALWARES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AND</a:t>
            </a:r>
            <a:r>
              <a:rPr dirty="0" sz="9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OTHER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MALICIOUS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CODES</a:t>
            </a:r>
            <a:r>
              <a:rPr dirty="0" sz="900" spc="-1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BEFORE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CLICKING</a:t>
            </a:r>
            <a:r>
              <a:rPr dirty="0" sz="9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>
                <a:solidFill>
                  <a:srgbClr val="004685"/>
                </a:solidFill>
                <a:latin typeface="Calibri"/>
                <a:cs typeface="Calibri"/>
              </a:rPr>
              <a:t>ON</a:t>
            </a:r>
            <a:r>
              <a:rPr dirty="0" sz="900" spc="-20">
                <a:solidFill>
                  <a:srgbClr val="004685"/>
                </a:solidFill>
                <a:latin typeface="Calibri"/>
                <a:cs typeface="Calibri"/>
              </a:rPr>
              <a:t> THEM</a:t>
            </a:r>
            <a:r>
              <a:rPr dirty="0" sz="900" spc="50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900" spc="-10">
                <a:solidFill>
                  <a:srgbClr val="FF0000"/>
                </a:solidFill>
                <a:latin typeface="Calibri"/>
                <a:cs typeface="Calibri"/>
                <a:hlinkClick r:id="rId8"/>
              </a:rPr>
              <a:t>WWW.VIRUSTOTAL.COM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983" y="-61467"/>
            <a:ext cx="483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759979" y="1756755"/>
            <a:ext cx="932180" cy="932180"/>
            <a:chOff x="759979" y="1756755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8" y="868622"/>
                  </a:lnTo>
                  <a:lnTo>
                    <a:pt x="720626" y="845471"/>
                  </a:lnTo>
                  <a:lnTo>
                    <a:pt x="756209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9" y="105545"/>
                  </a:lnTo>
                  <a:lnTo>
                    <a:pt x="720626" y="78937"/>
                  </a:lnTo>
                  <a:lnTo>
                    <a:pt x="682518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3789" y="1760565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91018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50520" y="2375451"/>
            <a:ext cx="932180" cy="932180"/>
            <a:chOff x="1850520" y="2375451"/>
            <a:chExt cx="932180" cy="932180"/>
          </a:xfrm>
        </p:grpSpPr>
        <p:sp>
          <p:nvSpPr>
            <p:cNvPr id="8" name="object 8" descr=""/>
            <p:cNvSpPr/>
            <p:nvPr/>
          </p:nvSpPr>
          <p:spPr>
            <a:xfrm>
              <a:off x="1854330" y="2379261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5" y="0"/>
                  </a:moveTo>
                  <a:lnTo>
                    <a:pt x="414947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4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3"/>
                  </a:lnTo>
                  <a:lnTo>
                    <a:pt x="55785" y="682517"/>
                  </a:lnTo>
                  <a:lnTo>
                    <a:pt x="78937" y="720625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2"/>
                  </a:lnTo>
                  <a:lnTo>
                    <a:pt x="203781" y="845470"/>
                  </a:lnTo>
                  <a:lnTo>
                    <a:pt x="241890" y="868622"/>
                  </a:lnTo>
                  <a:lnTo>
                    <a:pt x="282294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7" y="922022"/>
                  </a:lnTo>
                  <a:lnTo>
                    <a:pt x="462205" y="924408"/>
                  </a:lnTo>
                  <a:lnTo>
                    <a:pt x="509462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0"/>
                  </a:lnTo>
                  <a:lnTo>
                    <a:pt x="756208" y="818862"/>
                  </a:lnTo>
                  <a:lnTo>
                    <a:pt x="789031" y="789031"/>
                  </a:lnTo>
                  <a:lnTo>
                    <a:pt x="818863" y="756208"/>
                  </a:lnTo>
                  <a:lnTo>
                    <a:pt x="845471" y="720625"/>
                  </a:lnTo>
                  <a:lnTo>
                    <a:pt x="868622" y="682517"/>
                  </a:lnTo>
                  <a:lnTo>
                    <a:pt x="888086" y="642113"/>
                  </a:lnTo>
                  <a:lnTo>
                    <a:pt x="903628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8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8" y="324758"/>
                  </a:lnTo>
                  <a:lnTo>
                    <a:pt x="888086" y="282293"/>
                  </a:lnTo>
                  <a:lnTo>
                    <a:pt x="868622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1" y="135376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2" y="2386"/>
                  </a:lnTo>
                  <a:lnTo>
                    <a:pt x="462205" y="0"/>
                  </a:lnTo>
                  <a:close/>
                </a:path>
              </a:pathLst>
            </a:custGeom>
            <a:solidFill>
              <a:srgbClr val="3598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54330" y="2379261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1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7" y="55785"/>
                  </a:lnTo>
                  <a:lnTo>
                    <a:pt x="720626" y="78937"/>
                  </a:lnTo>
                  <a:lnTo>
                    <a:pt x="756208" y="105545"/>
                  </a:lnTo>
                  <a:lnTo>
                    <a:pt x="789031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2" y="241890"/>
                  </a:lnTo>
                  <a:lnTo>
                    <a:pt x="888086" y="282293"/>
                  </a:lnTo>
                  <a:lnTo>
                    <a:pt x="903628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1"/>
                  </a:lnTo>
                  <a:lnTo>
                    <a:pt x="915018" y="555354"/>
                  </a:lnTo>
                  <a:lnTo>
                    <a:pt x="903628" y="599649"/>
                  </a:lnTo>
                  <a:lnTo>
                    <a:pt x="888086" y="642114"/>
                  </a:lnTo>
                  <a:lnTo>
                    <a:pt x="868622" y="682517"/>
                  </a:lnTo>
                  <a:lnTo>
                    <a:pt x="845471" y="720626"/>
                  </a:lnTo>
                  <a:lnTo>
                    <a:pt x="818863" y="756208"/>
                  </a:lnTo>
                  <a:lnTo>
                    <a:pt x="789031" y="789031"/>
                  </a:lnTo>
                  <a:lnTo>
                    <a:pt x="756208" y="818863"/>
                  </a:lnTo>
                  <a:lnTo>
                    <a:pt x="720626" y="845471"/>
                  </a:lnTo>
                  <a:lnTo>
                    <a:pt x="682517" y="868622"/>
                  </a:lnTo>
                  <a:lnTo>
                    <a:pt x="642114" y="888086"/>
                  </a:lnTo>
                  <a:lnTo>
                    <a:pt x="599649" y="903628"/>
                  </a:lnTo>
                  <a:lnTo>
                    <a:pt x="555354" y="915018"/>
                  </a:lnTo>
                  <a:lnTo>
                    <a:pt x="509461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8"/>
                  </a:lnTo>
                  <a:lnTo>
                    <a:pt x="282293" y="888086"/>
                  </a:lnTo>
                  <a:lnTo>
                    <a:pt x="241890" y="868622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1"/>
                  </a:lnTo>
                  <a:lnTo>
                    <a:pt x="105545" y="756208"/>
                  </a:lnTo>
                  <a:lnTo>
                    <a:pt x="78937" y="720626"/>
                  </a:lnTo>
                  <a:lnTo>
                    <a:pt x="55785" y="682517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3598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971254" y="2731007"/>
            <a:ext cx="6915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VISHING</a:t>
            </a:r>
            <a:endParaRPr sz="1100">
              <a:latin typeface="Arial Black"/>
              <a:cs typeface="Arial Blac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662" y="2452688"/>
            <a:ext cx="185217" cy="20434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937988" y="494283"/>
            <a:ext cx="4911725" cy="23666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298450" marR="5080" indent="-285750">
              <a:lnSpc>
                <a:spcPct val="98600"/>
              </a:lnSpc>
              <a:spcBef>
                <a:spcPts val="13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200">
                <a:latin typeface="Calibri"/>
                <a:cs typeface="Calibri"/>
              </a:rPr>
              <a:t>Be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very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suspicious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any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caller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who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asks </a:t>
            </a:r>
            <a:r>
              <a:rPr dirty="0" sz="2200">
                <a:latin typeface="Calibri"/>
                <a:cs typeface="Calibri"/>
              </a:rPr>
              <a:t>you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share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information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over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the </a:t>
            </a:r>
            <a:r>
              <a:rPr dirty="0" sz="2200" spc="-10">
                <a:latin typeface="Calibri"/>
                <a:cs typeface="Calibri"/>
              </a:rPr>
              <a:t>phone.</a:t>
            </a:r>
            <a:endParaRPr sz="2200">
              <a:latin typeface="Calibri"/>
              <a:cs typeface="Calibri"/>
            </a:endParaRPr>
          </a:p>
          <a:p>
            <a:pPr marL="354965" marR="313690" indent="-342900">
              <a:lnSpc>
                <a:spcPct val="100499"/>
              </a:lnSpc>
              <a:spcBef>
                <a:spcPts val="3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200">
                <a:latin typeface="Calibri"/>
                <a:cs typeface="Calibri"/>
              </a:rPr>
              <a:t>If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caller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asks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you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provide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account </a:t>
            </a:r>
            <a:r>
              <a:rPr dirty="0" sz="2200">
                <a:latin typeface="Calibri"/>
                <a:cs typeface="Calibri"/>
              </a:rPr>
              <a:t>data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or</a:t>
            </a:r>
            <a:r>
              <a:rPr dirty="0" sz="2200" spc="-7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personally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identifiable information,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refuse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25">
                <a:latin typeface="Calibri"/>
                <a:cs typeface="Calibri"/>
              </a:rPr>
              <a:t>so</a:t>
            </a:r>
            <a:endParaRPr sz="2200">
              <a:latin typeface="Calibri"/>
              <a:cs typeface="Calibri"/>
            </a:endParaRPr>
          </a:p>
          <a:p>
            <a:pPr marL="354965" indent="-342265">
              <a:lnSpc>
                <a:spcPts val="2590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200">
                <a:latin typeface="Calibri"/>
                <a:cs typeface="Calibri"/>
              </a:rPr>
              <a:t>Security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won’t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call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you</a:t>
            </a:r>
            <a:r>
              <a:rPr dirty="0" sz="2200" spc="-6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to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request</a:t>
            </a:r>
            <a:r>
              <a:rPr dirty="0" sz="2200" spc="-60">
                <a:latin typeface="Calibri"/>
                <a:cs typeface="Calibri"/>
              </a:rPr>
              <a:t> </a:t>
            </a:r>
            <a:r>
              <a:rPr dirty="0" sz="2200" spc="-20">
                <a:latin typeface="Calibri"/>
                <a:cs typeface="Calibri"/>
              </a:rPr>
              <a:t>that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899888" y="2832100"/>
            <a:ext cx="5149850" cy="137604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393065" marR="17780">
              <a:lnSpc>
                <a:spcPct val="101800"/>
              </a:lnSpc>
              <a:spcBef>
                <a:spcPts val="50"/>
              </a:spcBef>
            </a:pPr>
            <a:r>
              <a:rPr dirty="0" sz="2200">
                <a:latin typeface="Calibri"/>
                <a:cs typeface="Calibri"/>
              </a:rPr>
              <a:t>you</a:t>
            </a:r>
            <a:r>
              <a:rPr dirty="0" sz="2200" spc="-5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change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logins,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passwords,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or</a:t>
            </a:r>
            <a:r>
              <a:rPr dirty="0" sz="2200" spc="-50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network settings.</a:t>
            </a:r>
            <a:endParaRPr sz="2200">
              <a:latin typeface="Calibri"/>
              <a:cs typeface="Calibri"/>
            </a:endParaRPr>
          </a:p>
          <a:p>
            <a:pPr marL="393065" indent="-342265">
              <a:lnSpc>
                <a:spcPts val="2590"/>
              </a:lnSpc>
              <a:buFont typeface="Arial MT"/>
              <a:buChar char="•"/>
              <a:tabLst>
                <a:tab pos="393065" algn="l"/>
              </a:tabLst>
            </a:pPr>
            <a:r>
              <a:rPr dirty="0" sz="2200" spc="-10">
                <a:latin typeface="Calibri"/>
                <a:cs typeface="Calibri"/>
              </a:rPr>
              <a:t>Always</a:t>
            </a:r>
            <a:r>
              <a:rPr dirty="0" sz="2200" spc="-40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do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a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2</a:t>
            </a:r>
            <a:r>
              <a:rPr dirty="0" baseline="25925" sz="2250">
                <a:latin typeface="Calibri"/>
                <a:cs typeface="Calibri"/>
              </a:rPr>
              <a:t>nd</a:t>
            </a:r>
            <a:r>
              <a:rPr dirty="0" baseline="25925" sz="2250" spc="16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Verification</a:t>
            </a:r>
            <a:r>
              <a:rPr dirty="0" sz="2200" spc="-45">
                <a:latin typeface="Calibri"/>
                <a:cs typeface="Calibri"/>
              </a:rPr>
              <a:t> </a:t>
            </a:r>
            <a:r>
              <a:rPr dirty="0" sz="2200">
                <a:latin typeface="Calibri"/>
                <a:cs typeface="Calibri"/>
              </a:rPr>
              <a:t>of</a:t>
            </a:r>
            <a:r>
              <a:rPr dirty="0" sz="2200" spc="-35">
                <a:latin typeface="Calibri"/>
                <a:cs typeface="Calibri"/>
              </a:rPr>
              <a:t> </a:t>
            </a:r>
            <a:r>
              <a:rPr dirty="0" sz="2200" spc="-10">
                <a:latin typeface="Calibri"/>
                <a:cs typeface="Calibri"/>
              </a:rPr>
              <a:t>suspicious</a:t>
            </a:r>
            <a:endParaRPr sz="2200">
              <a:latin typeface="Calibri"/>
              <a:cs typeface="Calibri"/>
            </a:endParaRPr>
          </a:p>
          <a:p>
            <a:pPr marL="393065">
              <a:lnSpc>
                <a:spcPct val="100000"/>
              </a:lnSpc>
              <a:spcBef>
                <a:spcPts val="75"/>
              </a:spcBef>
            </a:pPr>
            <a:r>
              <a:rPr dirty="0" sz="2200" spc="-10">
                <a:latin typeface="Calibri"/>
                <a:cs typeface="Calibri"/>
              </a:rPr>
              <a:t>calls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983" y="-61467"/>
            <a:ext cx="483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116749" y="1756754"/>
            <a:ext cx="932180" cy="932180"/>
            <a:chOff x="1116749" y="1756754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1120559" y="1760564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1"/>
                  </a:lnTo>
                  <a:lnTo>
                    <a:pt x="756208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20559" y="1760564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47789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9302" y="2518841"/>
            <a:ext cx="932180" cy="932180"/>
            <a:chOff x="39302" y="2518841"/>
            <a:chExt cx="932180" cy="932180"/>
          </a:xfrm>
        </p:grpSpPr>
        <p:sp>
          <p:nvSpPr>
            <p:cNvPr id="8" name="object 8" descr=""/>
            <p:cNvSpPr/>
            <p:nvPr/>
          </p:nvSpPr>
          <p:spPr>
            <a:xfrm>
              <a:off x="43112" y="2522651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4"/>
                  </a:lnTo>
                  <a:lnTo>
                    <a:pt x="20779" y="324759"/>
                  </a:lnTo>
                  <a:lnTo>
                    <a:pt x="9390" y="369054"/>
                  </a:lnTo>
                  <a:lnTo>
                    <a:pt x="2386" y="414947"/>
                  </a:lnTo>
                  <a:lnTo>
                    <a:pt x="0" y="462205"/>
                  </a:lnTo>
                  <a:lnTo>
                    <a:pt x="2386" y="509462"/>
                  </a:lnTo>
                  <a:lnTo>
                    <a:pt x="9390" y="555354"/>
                  </a:lnTo>
                  <a:lnTo>
                    <a:pt x="20779" y="599649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2"/>
                  </a:lnTo>
                  <a:lnTo>
                    <a:pt x="203781" y="845470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0"/>
                  </a:lnTo>
                  <a:lnTo>
                    <a:pt x="756208" y="818862"/>
                  </a:lnTo>
                  <a:lnTo>
                    <a:pt x="789031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2" y="682517"/>
                  </a:lnTo>
                  <a:lnTo>
                    <a:pt x="888086" y="642114"/>
                  </a:lnTo>
                  <a:lnTo>
                    <a:pt x="903628" y="599649"/>
                  </a:lnTo>
                  <a:lnTo>
                    <a:pt x="915018" y="555354"/>
                  </a:lnTo>
                  <a:lnTo>
                    <a:pt x="922022" y="509462"/>
                  </a:lnTo>
                  <a:lnTo>
                    <a:pt x="924408" y="462205"/>
                  </a:lnTo>
                  <a:lnTo>
                    <a:pt x="922022" y="414947"/>
                  </a:lnTo>
                  <a:lnTo>
                    <a:pt x="915018" y="369054"/>
                  </a:lnTo>
                  <a:lnTo>
                    <a:pt x="903628" y="324759"/>
                  </a:lnTo>
                  <a:lnTo>
                    <a:pt x="888086" y="282294"/>
                  </a:lnTo>
                  <a:lnTo>
                    <a:pt x="868622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1" y="135376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3598C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112" y="2522651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1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7" y="55785"/>
                  </a:lnTo>
                  <a:lnTo>
                    <a:pt x="720626" y="78937"/>
                  </a:lnTo>
                  <a:lnTo>
                    <a:pt x="756208" y="105545"/>
                  </a:lnTo>
                  <a:lnTo>
                    <a:pt x="789031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2" y="241890"/>
                  </a:lnTo>
                  <a:lnTo>
                    <a:pt x="888086" y="282293"/>
                  </a:lnTo>
                  <a:lnTo>
                    <a:pt x="903628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1"/>
                  </a:lnTo>
                  <a:lnTo>
                    <a:pt x="915018" y="555354"/>
                  </a:lnTo>
                  <a:lnTo>
                    <a:pt x="903628" y="599649"/>
                  </a:lnTo>
                  <a:lnTo>
                    <a:pt x="888086" y="642114"/>
                  </a:lnTo>
                  <a:lnTo>
                    <a:pt x="868622" y="682517"/>
                  </a:lnTo>
                  <a:lnTo>
                    <a:pt x="845471" y="720626"/>
                  </a:lnTo>
                  <a:lnTo>
                    <a:pt x="818863" y="756208"/>
                  </a:lnTo>
                  <a:lnTo>
                    <a:pt x="789031" y="789031"/>
                  </a:lnTo>
                  <a:lnTo>
                    <a:pt x="756208" y="818863"/>
                  </a:lnTo>
                  <a:lnTo>
                    <a:pt x="720626" y="845471"/>
                  </a:lnTo>
                  <a:lnTo>
                    <a:pt x="682517" y="868622"/>
                  </a:lnTo>
                  <a:lnTo>
                    <a:pt x="642114" y="888086"/>
                  </a:lnTo>
                  <a:lnTo>
                    <a:pt x="599649" y="903628"/>
                  </a:lnTo>
                  <a:lnTo>
                    <a:pt x="555354" y="915018"/>
                  </a:lnTo>
                  <a:lnTo>
                    <a:pt x="509461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8"/>
                  </a:lnTo>
                  <a:lnTo>
                    <a:pt x="282293" y="888086"/>
                  </a:lnTo>
                  <a:lnTo>
                    <a:pt x="241890" y="868622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1"/>
                  </a:lnTo>
                  <a:lnTo>
                    <a:pt x="105545" y="756208"/>
                  </a:lnTo>
                  <a:lnTo>
                    <a:pt x="78937" y="720626"/>
                  </a:lnTo>
                  <a:lnTo>
                    <a:pt x="55785" y="682517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3598C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5267" y="2782823"/>
            <a:ext cx="800735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00">
              <a:lnSpc>
                <a:spcPct val="1055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SPEAR PHISHING</a:t>
            </a:r>
            <a:endParaRPr sz="1100">
              <a:latin typeface="Arial Black"/>
              <a:cs typeface="Arial Blac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398" y="2546270"/>
            <a:ext cx="175089" cy="20434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937988" y="590803"/>
            <a:ext cx="5790565" cy="295465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98450" marR="1611630" indent="-28575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400">
                <a:latin typeface="Calibri"/>
                <a:cs typeface="Calibri"/>
              </a:rPr>
              <a:t>Don’t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swayed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just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because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a </a:t>
            </a:r>
            <a:r>
              <a:rPr dirty="0" sz="2400" spc="-10">
                <a:latin typeface="Calibri"/>
                <a:cs typeface="Calibri"/>
              </a:rPr>
              <a:t>correspondent</a:t>
            </a:r>
            <a:endParaRPr sz="2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seems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know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lot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about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  <a:p>
            <a:pPr marL="298450" marR="5080" indent="-285750">
              <a:lnSpc>
                <a:spcPct val="100800"/>
              </a:lnSpc>
              <a:buFont typeface="Arial MT"/>
              <a:buChar char="•"/>
              <a:tabLst>
                <a:tab pos="298450" algn="l"/>
              </a:tabLst>
            </a:pPr>
            <a:r>
              <a:rPr dirty="0" sz="2400">
                <a:latin typeface="Calibri"/>
                <a:cs typeface="Calibri"/>
              </a:rPr>
              <a:t>Don’t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rush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send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out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data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just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because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the </a:t>
            </a:r>
            <a:r>
              <a:rPr dirty="0" sz="2400">
                <a:latin typeface="Calibri"/>
                <a:cs typeface="Calibri"/>
              </a:rPr>
              <a:t>other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person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tells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you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it’s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urgent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ts val="2810"/>
              </a:lnSpc>
              <a:buFont typeface="Arial MT"/>
              <a:buChar char="•"/>
              <a:tabLst>
                <a:tab pos="297815" algn="l"/>
              </a:tabLst>
            </a:pPr>
            <a:r>
              <a:rPr dirty="0" sz="2400">
                <a:latin typeface="Calibri"/>
                <a:cs typeface="Calibri"/>
              </a:rPr>
              <a:t>Don’t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be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afraid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to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get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second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opinion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</a:tabLst>
            </a:pPr>
            <a:r>
              <a:rPr dirty="0" sz="2400" spc="-10">
                <a:latin typeface="Calibri"/>
                <a:cs typeface="Calibri"/>
              </a:rPr>
              <a:t>Verify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and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validate</a:t>
            </a:r>
            <a:endParaRPr sz="2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dirty="0" sz="2400" spc="-25">
                <a:latin typeface="Calibri"/>
                <a:cs typeface="Calibri"/>
              </a:rPr>
              <a:t>Trust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no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one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1983" y="-61467"/>
            <a:ext cx="48393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1116749" y="1756754"/>
            <a:ext cx="932180" cy="932180"/>
            <a:chOff x="1116749" y="1756754"/>
            <a:chExt cx="932180" cy="932180"/>
          </a:xfrm>
        </p:grpSpPr>
        <p:sp>
          <p:nvSpPr>
            <p:cNvPr id="4" name="object 4" descr=""/>
            <p:cNvSpPr/>
            <p:nvPr/>
          </p:nvSpPr>
          <p:spPr>
            <a:xfrm>
              <a:off x="1120559" y="1760564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6"/>
                  </a:lnTo>
                  <a:lnTo>
                    <a:pt x="105545" y="168199"/>
                  </a:lnTo>
                  <a:lnTo>
                    <a:pt x="78937" y="203781"/>
                  </a:lnTo>
                  <a:lnTo>
                    <a:pt x="55785" y="241890"/>
                  </a:lnTo>
                  <a:lnTo>
                    <a:pt x="36322" y="282293"/>
                  </a:lnTo>
                  <a:lnTo>
                    <a:pt x="20779" y="324758"/>
                  </a:lnTo>
                  <a:lnTo>
                    <a:pt x="9390" y="369053"/>
                  </a:lnTo>
                  <a:lnTo>
                    <a:pt x="2386" y="414946"/>
                  </a:lnTo>
                  <a:lnTo>
                    <a:pt x="0" y="462203"/>
                  </a:lnTo>
                  <a:lnTo>
                    <a:pt x="2386" y="509461"/>
                  </a:lnTo>
                  <a:lnTo>
                    <a:pt x="9390" y="555353"/>
                  </a:lnTo>
                  <a:lnTo>
                    <a:pt x="20779" y="599648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1"/>
                  </a:lnTo>
                  <a:lnTo>
                    <a:pt x="756208" y="818863"/>
                  </a:lnTo>
                  <a:lnTo>
                    <a:pt x="789032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3" y="682517"/>
                  </a:lnTo>
                  <a:lnTo>
                    <a:pt x="888086" y="642114"/>
                  </a:lnTo>
                  <a:lnTo>
                    <a:pt x="903629" y="599648"/>
                  </a:lnTo>
                  <a:lnTo>
                    <a:pt x="915018" y="555353"/>
                  </a:lnTo>
                  <a:lnTo>
                    <a:pt x="922022" y="509461"/>
                  </a:lnTo>
                  <a:lnTo>
                    <a:pt x="924409" y="462203"/>
                  </a:lnTo>
                  <a:lnTo>
                    <a:pt x="922022" y="414946"/>
                  </a:lnTo>
                  <a:lnTo>
                    <a:pt x="915018" y="369053"/>
                  </a:lnTo>
                  <a:lnTo>
                    <a:pt x="903629" y="324758"/>
                  </a:lnTo>
                  <a:lnTo>
                    <a:pt x="888086" y="282293"/>
                  </a:lnTo>
                  <a:lnTo>
                    <a:pt x="868623" y="241890"/>
                  </a:lnTo>
                  <a:lnTo>
                    <a:pt x="845471" y="203781"/>
                  </a:lnTo>
                  <a:lnTo>
                    <a:pt x="818863" y="168199"/>
                  </a:lnTo>
                  <a:lnTo>
                    <a:pt x="789032" y="135376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FFDEA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20559" y="1760564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2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8" y="55785"/>
                  </a:lnTo>
                  <a:lnTo>
                    <a:pt x="720626" y="78937"/>
                  </a:lnTo>
                  <a:lnTo>
                    <a:pt x="756209" y="105545"/>
                  </a:lnTo>
                  <a:lnTo>
                    <a:pt x="789032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3" y="241890"/>
                  </a:lnTo>
                  <a:lnTo>
                    <a:pt x="888086" y="282293"/>
                  </a:lnTo>
                  <a:lnTo>
                    <a:pt x="903629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2"/>
                  </a:lnTo>
                  <a:lnTo>
                    <a:pt x="915018" y="555354"/>
                  </a:lnTo>
                  <a:lnTo>
                    <a:pt x="903629" y="599649"/>
                  </a:lnTo>
                  <a:lnTo>
                    <a:pt x="888086" y="642114"/>
                  </a:lnTo>
                  <a:lnTo>
                    <a:pt x="868623" y="682518"/>
                  </a:lnTo>
                  <a:lnTo>
                    <a:pt x="845471" y="720626"/>
                  </a:lnTo>
                  <a:lnTo>
                    <a:pt x="818863" y="756209"/>
                  </a:lnTo>
                  <a:lnTo>
                    <a:pt x="789032" y="789032"/>
                  </a:lnTo>
                  <a:lnTo>
                    <a:pt x="756209" y="818863"/>
                  </a:lnTo>
                  <a:lnTo>
                    <a:pt x="720626" y="845471"/>
                  </a:lnTo>
                  <a:lnTo>
                    <a:pt x="682518" y="868623"/>
                  </a:lnTo>
                  <a:lnTo>
                    <a:pt x="642114" y="888086"/>
                  </a:lnTo>
                  <a:lnTo>
                    <a:pt x="599649" y="903629"/>
                  </a:lnTo>
                  <a:lnTo>
                    <a:pt x="555354" y="915018"/>
                  </a:lnTo>
                  <a:lnTo>
                    <a:pt x="509462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9"/>
                  </a:lnTo>
                  <a:lnTo>
                    <a:pt x="282293" y="888086"/>
                  </a:lnTo>
                  <a:lnTo>
                    <a:pt x="241890" y="868623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2"/>
                  </a:lnTo>
                  <a:lnTo>
                    <a:pt x="105545" y="756209"/>
                  </a:lnTo>
                  <a:lnTo>
                    <a:pt x="78937" y="720626"/>
                  </a:lnTo>
                  <a:lnTo>
                    <a:pt x="55785" y="682518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2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FFDEA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147789" y="2105660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Arial Black"/>
                <a:cs typeface="Arial Black"/>
              </a:rPr>
              <a:t>PHISHING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92340" y="946599"/>
            <a:ext cx="932180" cy="932180"/>
            <a:chOff x="192340" y="946599"/>
            <a:chExt cx="932180" cy="932180"/>
          </a:xfrm>
        </p:grpSpPr>
        <p:sp>
          <p:nvSpPr>
            <p:cNvPr id="8" name="object 8" descr=""/>
            <p:cNvSpPr/>
            <p:nvPr/>
          </p:nvSpPr>
          <p:spPr>
            <a:xfrm>
              <a:off x="196150" y="950409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462204" y="0"/>
                  </a:moveTo>
                  <a:lnTo>
                    <a:pt x="414946" y="2386"/>
                  </a:lnTo>
                  <a:lnTo>
                    <a:pt x="369054" y="9390"/>
                  </a:lnTo>
                  <a:lnTo>
                    <a:pt x="324759" y="20779"/>
                  </a:lnTo>
                  <a:lnTo>
                    <a:pt x="282293" y="36322"/>
                  </a:lnTo>
                  <a:lnTo>
                    <a:pt x="241890" y="55785"/>
                  </a:lnTo>
                  <a:lnTo>
                    <a:pt x="203781" y="78937"/>
                  </a:lnTo>
                  <a:lnTo>
                    <a:pt x="168199" y="105545"/>
                  </a:lnTo>
                  <a:lnTo>
                    <a:pt x="135376" y="135377"/>
                  </a:lnTo>
                  <a:lnTo>
                    <a:pt x="105545" y="168200"/>
                  </a:lnTo>
                  <a:lnTo>
                    <a:pt x="78937" y="203782"/>
                  </a:lnTo>
                  <a:lnTo>
                    <a:pt x="55785" y="241891"/>
                  </a:lnTo>
                  <a:lnTo>
                    <a:pt x="36322" y="282294"/>
                  </a:lnTo>
                  <a:lnTo>
                    <a:pt x="20779" y="324759"/>
                  </a:lnTo>
                  <a:lnTo>
                    <a:pt x="9390" y="369055"/>
                  </a:lnTo>
                  <a:lnTo>
                    <a:pt x="2386" y="414947"/>
                  </a:lnTo>
                  <a:lnTo>
                    <a:pt x="0" y="462205"/>
                  </a:lnTo>
                  <a:lnTo>
                    <a:pt x="2386" y="509462"/>
                  </a:lnTo>
                  <a:lnTo>
                    <a:pt x="9390" y="555354"/>
                  </a:lnTo>
                  <a:lnTo>
                    <a:pt x="20779" y="599649"/>
                  </a:lnTo>
                  <a:lnTo>
                    <a:pt x="36322" y="642114"/>
                  </a:lnTo>
                  <a:lnTo>
                    <a:pt x="55785" y="682517"/>
                  </a:lnTo>
                  <a:lnTo>
                    <a:pt x="78937" y="720626"/>
                  </a:lnTo>
                  <a:lnTo>
                    <a:pt x="105545" y="756208"/>
                  </a:lnTo>
                  <a:lnTo>
                    <a:pt x="135376" y="789031"/>
                  </a:lnTo>
                  <a:lnTo>
                    <a:pt x="168199" y="818863"/>
                  </a:lnTo>
                  <a:lnTo>
                    <a:pt x="203781" y="845471"/>
                  </a:lnTo>
                  <a:lnTo>
                    <a:pt x="241890" y="868622"/>
                  </a:lnTo>
                  <a:lnTo>
                    <a:pt x="282293" y="888086"/>
                  </a:lnTo>
                  <a:lnTo>
                    <a:pt x="324759" y="903628"/>
                  </a:lnTo>
                  <a:lnTo>
                    <a:pt x="369054" y="915018"/>
                  </a:lnTo>
                  <a:lnTo>
                    <a:pt x="414946" y="922022"/>
                  </a:lnTo>
                  <a:lnTo>
                    <a:pt x="462204" y="924408"/>
                  </a:lnTo>
                  <a:lnTo>
                    <a:pt x="509461" y="922022"/>
                  </a:lnTo>
                  <a:lnTo>
                    <a:pt x="555354" y="915018"/>
                  </a:lnTo>
                  <a:lnTo>
                    <a:pt x="599649" y="903628"/>
                  </a:lnTo>
                  <a:lnTo>
                    <a:pt x="642114" y="888086"/>
                  </a:lnTo>
                  <a:lnTo>
                    <a:pt x="682517" y="868622"/>
                  </a:lnTo>
                  <a:lnTo>
                    <a:pt x="720626" y="845471"/>
                  </a:lnTo>
                  <a:lnTo>
                    <a:pt x="756208" y="818863"/>
                  </a:lnTo>
                  <a:lnTo>
                    <a:pt x="789031" y="789031"/>
                  </a:lnTo>
                  <a:lnTo>
                    <a:pt x="818863" y="756208"/>
                  </a:lnTo>
                  <a:lnTo>
                    <a:pt x="845471" y="720626"/>
                  </a:lnTo>
                  <a:lnTo>
                    <a:pt x="868622" y="682517"/>
                  </a:lnTo>
                  <a:lnTo>
                    <a:pt x="888086" y="642114"/>
                  </a:lnTo>
                  <a:lnTo>
                    <a:pt x="903628" y="599649"/>
                  </a:lnTo>
                  <a:lnTo>
                    <a:pt x="915018" y="555354"/>
                  </a:lnTo>
                  <a:lnTo>
                    <a:pt x="922022" y="509462"/>
                  </a:lnTo>
                  <a:lnTo>
                    <a:pt x="924408" y="462205"/>
                  </a:lnTo>
                  <a:lnTo>
                    <a:pt x="922022" y="414947"/>
                  </a:lnTo>
                  <a:lnTo>
                    <a:pt x="915018" y="369055"/>
                  </a:lnTo>
                  <a:lnTo>
                    <a:pt x="903628" y="324759"/>
                  </a:lnTo>
                  <a:lnTo>
                    <a:pt x="888086" y="282294"/>
                  </a:lnTo>
                  <a:lnTo>
                    <a:pt x="868622" y="241891"/>
                  </a:lnTo>
                  <a:lnTo>
                    <a:pt x="845471" y="203782"/>
                  </a:lnTo>
                  <a:lnTo>
                    <a:pt x="818863" y="168200"/>
                  </a:lnTo>
                  <a:lnTo>
                    <a:pt x="789031" y="135377"/>
                  </a:lnTo>
                  <a:lnTo>
                    <a:pt x="756208" y="105545"/>
                  </a:lnTo>
                  <a:lnTo>
                    <a:pt x="720626" y="78937"/>
                  </a:lnTo>
                  <a:lnTo>
                    <a:pt x="682517" y="55785"/>
                  </a:lnTo>
                  <a:lnTo>
                    <a:pt x="642114" y="36322"/>
                  </a:lnTo>
                  <a:lnTo>
                    <a:pt x="599649" y="20779"/>
                  </a:lnTo>
                  <a:lnTo>
                    <a:pt x="555354" y="9390"/>
                  </a:lnTo>
                  <a:lnTo>
                    <a:pt x="509461" y="2386"/>
                  </a:lnTo>
                  <a:lnTo>
                    <a:pt x="462204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6150" y="950409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462204"/>
                  </a:moveTo>
                  <a:lnTo>
                    <a:pt x="2386" y="414946"/>
                  </a:lnTo>
                  <a:lnTo>
                    <a:pt x="9390" y="369054"/>
                  </a:lnTo>
                  <a:lnTo>
                    <a:pt x="20779" y="324759"/>
                  </a:lnTo>
                  <a:lnTo>
                    <a:pt x="36322" y="282293"/>
                  </a:lnTo>
                  <a:lnTo>
                    <a:pt x="55785" y="241890"/>
                  </a:lnTo>
                  <a:lnTo>
                    <a:pt x="78937" y="203781"/>
                  </a:lnTo>
                  <a:lnTo>
                    <a:pt x="105545" y="168199"/>
                  </a:lnTo>
                  <a:lnTo>
                    <a:pt x="135376" y="135376"/>
                  </a:lnTo>
                  <a:lnTo>
                    <a:pt x="168199" y="105545"/>
                  </a:lnTo>
                  <a:lnTo>
                    <a:pt x="203781" y="78937"/>
                  </a:lnTo>
                  <a:lnTo>
                    <a:pt x="241890" y="55785"/>
                  </a:lnTo>
                  <a:lnTo>
                    <a:pt x="282293" y="36322"/>
                  </a:lnTo>
                  <a:lnTo>
                    <a:pt x="324759" y="20779"/>
                  </a:lnTo>
                  <a:lnTo>
                    <a:pt x="369054" y="9390"/>
                  </a:lnTo>
                  <a:lnTo>
                    <a:pt x="414946" y="2386"/>
                  </a:lnTo>
                  <a:lnTo>
                    <a:pt x="462204" y="0"/>
                  </a:lnTo>
                  <a:lnTo>
                    <a:pt x="509461" y="2386"/>
                  </a:lnTo>
                  <a:lnTo>
                    <a:pt x="555354" y="9390"/>
                  </a:lnTo>
                  <a:lnTo>
                    <a:pt x="599649" y="20779"/>
                  </a:lnTo>
                  <a:lnTo>
                    <a:pt x="642114" y="36322"/>
                  </a:lnTo>
                  <a:lnTo>
                    <a:pt x="682517" y="55785"/>
                  </a:lnTo>
                  <a:lnTo>
                    <a:pt x="720626" y="78937"/>
                  </a:lnTo>
                  <a:lnTo>
                    <a:pt x="756208" y="105545"/>
                  </a:lnTo>
                  <a:lnTo>
                    <a:pt x="789031" y="135376"/>
                  </a:lnTo>
                  <a:lnTo>
                    <a:pt x="818863" y="168199"/>
                  </a:lnTo>
                  <a:lnTo>
                    <a:pt x="845471" y="203781"/>
                  </a:lnTo>
                  <a:lnTo>
                    <a:pt x="868622" y="241890"/>
                  </a:lnTo>
                  <a:lnTo>
                    <a:pt x="888086" y="282293"/>
                  </a:lnTo>
                  <a:lnTo>
                    <a:pt x="903628" y="324759"/>
                  </a:lnTo>
                  <a:lnTo>
                    <a:pt x="915018" y="369054"/>
                  </a:lnTo>
                  <a:lnTo>
                    <a:pt x="922022" y="414946"/>
                  </a:lnTo>
                  <a:lnTo>
                    <a:pt x="924409" y="462204"/>
                  </a:lnTo>
                  <a:lnTo>
                    <a:pt x="922022" y="509461"/>
                  </a:lnTo>
                  <a:lnTo>
                    <a:pt x="915018" y="555354"/>
                  </a:lnTo>
                  <a:lnTo>
                    <a:pt x="903628" y="599649"/>
                  </a:lnTo>
                  <a:lnTo>
                    <a:pt x="888086" y="642114"/>
                  </a:lnTo>
                  <a:lnTo>
                    <a:pt x="868622" y="682517"/>
                  </a:lnTo>
                  <a:lnTo>
                    <a:pt x="845471" y="720626"/>
                  </a:lnTo>
                  <a:lnTo>
                    <a:pt x="818863" y="756208"/>
                  </a:lnTo>
                  <a:lnTo>
                    <a:pt x="789031" y="789031"/>
                  </a:lnTo>
                  <a:lnTo>
                    <a:pt x="756208" y="818863"/>
                  </a:lnTo>
                  <a:lnTo>
                    <a:pt x="720626" y="845471"/>
                  </a:lnTo>
                  <a:lnTo>
                    <a:pt x="682517" y="868622"/>
                  </a:lnTo>
                  <a:lnTo>
                    <a:pt x="642114" y="888086"/>
                  </a:lnTo>
                  <a:lnTo>
                    <a:pt x="599649" y="903628"/>
                  </a:lnTo>
                  <a:lnTo>
                    <a:pt x="555354" y="915018"/>
                  </a:lnTo>
                  <a:lnTo>
                    <a:pt x="509461" y="922022"/>
                  </a:lnTo>
                  <a:lnTo>
                    <a:pt x="462204" y="924409"/>
                  </a:lnTo>
                  <a:lnTo>
                    <a:pt x="414946" y="922022"/>
                  </a:lnTo>
                  <a:lnTo>
                    <a:pt x="369054" y="915018"/>
                  </a:lnTo>
                  <a:lnTo>
                    <a:pt x="324759" y="903628"/>
                  </a:lnTo>
                  <a:lnTo>
                    <a:pt x="282293" y="888086"/>
                  </a:lnTo>
                  <a:lnTo>
                    <a:pt x="241890" y="868622"/>
                  </a:lnTo>
                  <a:lnTo>
                    <a:pt x="203781" y="845471"/>
                  </a:lnTo>
                  <a:lnTo>
                    <a:pt x="168199" y="818863"/>
                  </a:lnTo>
                  <a:lnTo>
                    <a:pt x="135376" y="789031"/>
                  </a:lnTo>
                  <a:lnTo>
                    <a:pt x="105545" y="756208"/>
                  </a:lnTo>
                  <a:lnTo>
                    <a:pt x="78937" y="720626"/>
                  </a:lnTo>
                  <a:lnTo>
                    <a:pt x="55785" y="682517"/>
                  </a:lnTo>
                  <a:lnTo>
                    <a:pt x="36322" y="642114"/>
                  </a:lnTo>
                  <a:lnTo>
                    <a:pt x="20779" y="599649"/>
                  </a:lnTo>
                  <a:lnTo>
                    <a:pt x="9390" y="555354"/>
                  </a:lnTo>
                  <a:lnTo>
                    <a:pt x="2386" y="509461"/>
                  </a:lnTo>
                  <a:lnTo>
                    <a:pt x="0" y="462204"/>
                  </a:lnTo>
                  <a:close/>
                </a:path>
              </a:pathLst>
            </a:custGeom>
            <a:ln w="760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74180" y="1304544"/>
            <a:ext cx="7689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Arial Black"/>
                <a:cs typeface="Arial Black"/>
              </a:rPr>
              <a:t>WHALING</a:t>
            </a:r>
            <a:endParaRPr sz="1100">
              <a:latin typeface="Arial Black"/>
              <a:cs typeface="Arial Black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108" y="1780995"/>
            <a:ext cx="192277" cy="17200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2937988" y="601979"/>
            <a:ext cx="5841365" cy="337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56832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two-</a:t>
            </a:r>
            <a:r>
              <a:rPr dirty="0" sz="2000">
                <a:latin typeface="Calibri"/>
                <a:cs typeface="Calibri"/>
              </a:rPr>
              <a:t>factor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authentication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email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avoid </a:t>
            </a:r>
            <a:r>
              <a:rPr dirty="0" sz="2000">
                <a:latin typeface="Calibri"/>
                <a:cs typeface="Calibri"/>
              </a:rPr>
              <a:t>accounts</a:t>
            </a:r>
            <a:r>
              <a:rPr dirty="0" sz="2000" spc="-8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becoming</a:t>
            </a:r>
            <a:r>
              <a:rPr dirty="0" sz="2000" spc="-8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compromised.</a:t>
            </a:r>
            <a:endParaRPr sz="2000">
              <a:latin typeface="Calibri"/>
              <a:cs typeface="Calibri"/>
            </a:endParaRPr>
          </a:p>
          <a:p>
            <a:pPr marL="298450" marR="66040" indent="-28575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Establish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verification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process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transferring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funds, </a:t>
            </a:r>
            <a:r>
              <a:rPr dirty="0" sz="2000">
                <a:latin typeface="Calibri"/>
                <a:cs typeface="Calibri"/>
              </a:rPr>
              <a:t>such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-25">
                <a:latin typeface="Calibri"/>
                <a:cs typeface="Calibri"/>
              </a:rPr>
              <a:t>face-</a:t>
            </a:r>
            <a:r>
              <a:rPr dirty="0" sz="2000" spc="-30">
                <a:latin typeface="Calibri"/>
                <a:cs typeface="Calibri"/>
              </a:rPr>
              <a:t>to-</a:t>
            </a:r>
            <a:r>
              <a:rPr dirty="0" sz="2000">
                <a:latin typeface="Calibri"/>
                <a:cs typeface="Calibri"/>
              </a:rPr>
              <a:t>face</a:t>
            </a:r>
            <a:r>
              <a:rPr dirty="0" sz="2000" spc="-10">
                <a:latin typeface="Calibri"/>
                <a:cs typeface="Calibri"/>
              </a:rPr>
              <a:t> verification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or</a:t>
            </a:r>
            <a:r>
              <a:rPr dirty="0" sz="2000" spc="-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verification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over </a:t>
            </a:r>
            <a:r>
              <a:rPr dirty="0" sz="2000">
                <a:latin typeface="Calibri"/>
                <a:cs typeface="Calibri"/>
              </a:rPr>
              <a:t>the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phone.</a:t>
            </a:r>
            <a:endParaRPr sz="2000">
              <a:latin typeface="Calibri"/>
              <a:cs typeface="Calibri"/>
            </a:endParaRPr>
          </a:p>
          <a:p>
            <a:pPr algn="just" marL="295910" marR="316230" indent="-28321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Utilize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an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email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filtering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system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for</a:t>
            </a:r>
            <a:r>
              <a:rPr dirty="0" sz="2000" spc="-5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inbound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emails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that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flags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emails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sent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from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20">
                <a:latin typeface="Calibri"/>
                <a:cs typeface="Calibri"/>
              </a:rPr>
              <a:t>similar-</a:t>
            </a:r>
            <a:r>
              <a:rPr dirty="0" sz="2000">
                <a:latin typeface="Calibri"/>
                <a:cs typeface="Calibri"/>
              </a:rPr>
              <a:t>looking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domain 	names.</a:t>
            </a:r>
            <a:endParaRPr sz="2000">
              <a:latin typeface="Calibri"/>
              <a:cs typeface="Calibri"/>
            </a:endParaRPr>
          </a:p>
          <a:p>
            <a:pPr algn="just" marL="295910" marR="5080" indent="-283210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dirty="0" sz="2000">
                <a:latin typeface="Calibri"/>
                <a:cs typeface="Calibri"/>
              </a:rPr>
              <a:t>Use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mock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whaling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attacks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against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employees</a:t>
            </a:r>
            <a:r>
              <a:rPr dirty="0" sz="2000" spc="-4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teach </a:t>
            </a:r>
            <a:r>
              <a:rPr dirty="0" sz="2000" spc="-10">
                <a:latin typeface="Calibri"/>
                <a:cs typeface="Calibri"/>
              </a:rPr>
              <a:t>	</a:t>
            </a:r>
            <a:r>
              <a:rPr dirty="0" sz="2000">
                <a:latin typeface="Calibri"/>
                <a:cs typeface="Calibri"/>
              </a:rPr>
              <a:t>them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how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easy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it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is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to</a:t>
            </a:r>
            <a:r>
              <a:rPr dirty="0" sz="2000" spc="-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be</a:t>
            </a:r>
            <a:r>
              <a:rPr dirty="0" sz="2000" spc="-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tricked.</a:t>
            </a:r>
            <a:endParaRPr sz="2000">
              <a:latin typeface="Calibri"/>
              <a:cs typeface="Calibri"/>
            </a:endParaRPr>
          </a:p>
          <a:p>
            <a:pPr algn="just" marL="295910" indent="-283210">
              <a:lnSpc>
                <a:spcPct val="100000"/>
              </a:lnSpc>
              <a:buFont typeface="Arial MT"/>
              <a:buChar char="•"/>
              <a:tabLst>
                <a:tab pos="295910" algn="l"/>
              </a:tabLst>
            </a:pPr>
            <a:r>
              <a:rPr dirty="0" sz="2000" spc="-10">
                <a:latin typeface="Calibri"/>
                <a:cs typeface="Calibri"/>
              </a:rPr>
              <a:t>Enforce</a:t>
            </a:r>
            <a:r>
              <a:rPr dirty="0" sz="2000" spc="-6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strict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Passwords</a:t>
            </a:r>
            <a:r>
              <a:rPr dirty="0" sz="2000" spc="-6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policies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8594" y="225551"/>
            <a:ext cx="2686050" cy="46735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1130" algn="l"/>
              </a:tabLst>
            </a:pPr>
            <a:r>
              <a:rPr dirty="0" sz="2900" spc="-40">
                <a:latin typeface="Times New Roman"/>
                <a:cs typeface="Times New Roman"/>
              </a:rPr>
              <a:t>Table</a:t>
            </a:r>
            <a:r>
              <a:rPr dirty="0" sz="2900" spc="-140">
                <a:latin typeface="Times New Roman"/>
                <a:cs typeface="Times New Roman"/>
              </a:rPr>
              <a:t> </a:t>
            </a:r>
            <a:r>
              <a:rPr dirty="0" sz="2900" spc="-25">
                <a:latin typeface="Times New Roman"/>
                <a:cs typeface="Times New Roman"/>
              </a:rPr>
              <a:t>of</a:t>
            </a:r>
            <a:r>
              <a:rPr dirty="0" sz="2900">
                <a:latin typeface="Times New Roman"/>
                <a:cs typeface="Times New Roman"/>
              </a:rPr>
              <a:t>	</a:t>
            </a:r>
            <a:r>
              <a:rPr dirty="0" sz="2900" spc="-20">
                <a:latin typeface="Times New Roman"/>
                <a:cs typeface="Times New Roman"/>
              </a:rPr>
              <a:t>Content</a:t>
            </a:r>
            <a:endParaRPr sz="29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525" y="848220"/>
            <a:ext cx="6033180" cy="344998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614592" y="714755"/>
            <a:ext cx="3899535" cy="352171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1.0</a:t>
            </a:r>
            <a:r>
              <a:rPr dirty="0" sz="20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2000">
              <a:latin typeface="Times New Roman"/>
              <a:cs typeface="Times New Roman"/>
            </a:endParaRPr>
          </a:p>
          <a:p>
            <a:pPr marL="629285">
              <a:lnSpc>
                <a:spcPct val="100000"/>
              </a:lnSpc>
              <a:spcBef>
                <a:spcPts val="985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2.0</a:t>
            </a:r>
            <a:r>
              <a:rPr dirty="0" sz="20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Phishing</a:t>
            </a:r>
            <a:endParaRPr sz="2000">
              <a:latin typeface="Times New Roman"/>
              <a:cs typeface="Times New Roman"/>
            </a:endParaRPr>
          </a:p>
          <a:p>
            <a:pPr marL="736600">
              <a:lnSpc>
                <a:spcPct val="100000"/>
              </a:lnSpc>
              <a:spcBef>
                <a:spcPts val="1370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3.0</a:t>
            </a:r>
            <a:r>
              <a:rPr dirty="0" sz="2000" spc="-8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Phishing</a:t>
            </a:r>
            <a:r>
              <a:rPr dirty="0" sz="2000" spc="-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kit</a:t>
            </a:r>
            <a:endParaRPr sz="2000">
              <a:latin typeface="Times New Roman"/>
              <a:cs typeface="Times New Roman"/>
            </a:endParaRPr>
          </a:p>
          <a:p>
            <a:pPr marL="721995">
              <a:lnSpc>
                <a:spcPct val="100000"/>
              </a:lnSpc>
              <a:spcBef>
                <a:spcPts val="1390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4.0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75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dirty="0" sz="2000" spc="-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2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Phishing</a:t>
            </a:r>
            <a:endParaRPr sz="2000">
              <a:latin typeface="Times New Roman"/>
              <a:cs typeface="Times New Roman"/>
            </a:endParaRPr>
          </a:p>
          <a:p>
            <a:pPr marL="452755">
              <a:lnSpc>
                <a:spcPct val="100000"/>
              </a:lnSpc>
              <a:spcBef>
                <a:spcPts val="1755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5.0</a:t>
            </a:r>
            <a:r>
              <a:rPr dirty="0" sz="20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60">
                <a:solidFill>
                  <a:srgbClr val="FFFFFF"/>
                </a:solidFill>
                <a:latin typeface="Times New Roman"/>
                <a:cs typeface="Times New Roman"/>
              </a:rPr>
              <a:t>Avoidance</a:t>
            </a:r>
            <a:r>
              <a:rPr dirty="0" sz="20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Techniques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42570">
              <a:lnSpc>
                <a:spcPct val="100000"/>
              </a:lnSpc>
              <a:spcBef>
                <a:spcPts val="5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6.0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Effect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2000" spc="2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imes New Roman"/>
                <a:cs typeface="Times New Roman"/>
              </a:rPr>
              <a:t>Phishing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000" spc="-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40">
                <a:solidFill>
                  <a:srgbClr val="FFFFFF"/>
                </a:solidFill>
                <a:latin typeface="Times New Roman"/>
                <a:cs typeface="Times New Roman"/>
              </a:rPr>
              <a:t>Businesses</a:t>
            </a:r>
            <a:endParaRPr sz="200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  <a:spcBef>
                <a:spcPts val="1939"/>
              </a:spcBef>
            </a:pPr>
            <a:r>
              <a:rPr dirty="0" sz="2000" spc="-45">
                <a:solidFill>
                  <a:srgbClr val="FFFFFF"/>
                </a:solidFill>
                <a:latin typeface="Times New Roman"/>
                <a:cs typeface="Times New Roman"/>
              </a:rPr>
              <a:t>7.0</a:t>
            </a:r>
            <a:r>
              <a:rPr dirty="0" sz="20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Demos</a:t>
            </a:r>
            <a:r>
              <a:rPr dirty="0" sz="2000" spc="-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20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Times New Roman"/>
                <a:cs typeface="Times New Roman"/>
              </a:rPr>
              <a:t>Practical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836" rIns="0" bIns="0" rtlCol="0" vert="horz">
            <a:spAutoFit/>
          </a:bodyPr>
          <a:lstStyle/>
          <a:p>
            <a:pPr marL="1522730">
              <a:lnSpc>
                <a:spcPct val="100000"/>
              </a:lnSpc>
              <a:spcBef>
                <a:spcPts val="100"/>
              </a:spcBef>
            </a:pPr>
            <a:r>
              <a:rPr dirty="0" sz="3600" spc="-40"/>
              <a:t>AVOIDANCE</a:t>
            </a:r>
            <a:r>
              <a:rPr dirty="0" sz="3600" spc="-145"/>
              <a:t> </a:t>
            </a:r>
            <a:r>
              <a:rPr dirty="0" sz="3600" spc="-10"/>
              <a:t>TECHNIQUES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877" y="499252"/>
            <a:ext cx="9040119" cy="35358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872229" y="4091940"/>
            <a:ext cx="2495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HOW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400" spc="-5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DETECT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EMAIL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458" y="-133604"/>
            <a:ext cx="8058784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1F497D"/>
                </a:solidFill>
              </a:rPr>
              <a:t>EFFECTS</a:t>
            </a:r>
            <a:r>
              <a:rPr dirty="0" sz="4000" spc="-95">
                <a:solidFill>
                  <a:srgbClr val="1F497D"/>
                </a:solidFill>
              </a:rPr>
              <a:t> </a:t>
            </a:r>
            <a:r>
              <a:rPr dirty="0" sz="4000">
                <a:solidFill>
                  <a:srgbClr val="1F497D"/>
                </a:solidFill>
              </a:rPr>
              <a:t>OF</a:t>
            </a:r>
            <a:r>
              <a:rPr dirty="0" sz="4000" spc="-80">
                <a:solidFill>
                  <a:srgbClr val="1F497D"/>
                </a:solidFill>
              </a:rPr>
              <a:t> </a:t>
            </a:r>
            <a:r>
              <a:rPr dirty="0" sz="4000">
                <a:solidFill>
                  <a:srgbClr val="1F497D"/>
                </a:solidFill>
              </a:rPr>
              <a:t>PHISHING</a:t>
            </a:r>
            <a:r>
              <a:rPr dirty="0" sz="4000" spc="-85">
                <a:solidFill>
                  <a:srgbClr val="1F497D"/>
                </a:solidFill>
              </a:rPr>
              <a:t> </a:t>
            </a:r>
            <a:r>
              <a:rPr dirty="0" sz="4000">
                <a:solidFill>
                  <a:srgbClr val="1F497D"/>
                </a:solidFill>
              </a:rPr>
              <a:t>ON</a:t>
            </a:r>
            <a:r>
              <a:rPr dirty="0" sz="4000" spc="-80">
                <a:solidFill>
                  <a:srgbClr val="1F497D"/>
                </a:solidFill>
              </a:rPr>
              <a:t> </a:t>
            </a:r>
            <a:r>
              <a:rPr dirty="0" sz="4000" spc="-10">
                <a:solidFill>
                  <a:srgbClr val="1F497D"/>
                </a:solidFill>
              </a:rPr>
              <a:t>BUSINESSES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1829797" y="380491"/>
            <a:ext cx="4815205" cy="623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0310">
              <a:lnSpc>
                <a:spcPts val="2125"/>
              </a:lnSpc>
              <a:spcBef>
                <a:spcPts val="100"/>
              </a:spcBef>
              <a:tabLst>
                <a:tab pos="1553210" algn="l"/>
              </a:tabLst>
            </a:pPr>
            <a:r>
              <a:rPr dirty="0" sz="1800" spc="-25" b="1">
                <a:latin typeface="Calibri"/>
                <a:cs typeface="Calibri"/>
              </a:rPr>
              <a:t>1.</a:t>
            </a:r>
            <a:r>
              <a:rPr dirty="0" sz="1800" b="1">
                <a:latin typeface="Calibri"/>
                <a:cs typeface="Calibri"/>
              </a:rPr>
              <a:t>	</a:t>
            </a:r>
            <a:r>
              <a:rPr dirty="0" sz="1800" spc="-10" b="1">
                <a:latin typeface="Calibri"/>
                <a:cs typeface="Calibri"/>
              </a:rPr>
              <a:t>Reputational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Damage</a:t>
            </a:r>
            <a:endParaRPr sz="1800">
              <a:latin typeface="Calibri"/>
              <a:cs typeface="Calibri"/>
            </a:endParaRPr>
          </a:p>
          <a:p>
            <a:pPr marL="12700" marR="5080" indent="128905">
              <a:lnSpc>
                <a:spcPts val="1300"/>
              </a:lnSpc>
              <a:spcBef>
                <a:spcPts val="25"/>
              </a:spcBef>
            </a:pPr>
            <a:r>
              <a:rPr dirty="0" sz="1100" spc="-30">
                <a:latin typeface="Calibri"/>
                <a:cs typeface="Calibri"/>
              </a:rPr>
              <a:t>Headlines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like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“British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Airways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 </a:t>
            </a:r>
            <a:r>
              <a:rPr dirty="0" sz="1100" spc="-30">
                <a:latin typeface="Calibri"/>
                <a:cs typeface="Calibri"/>
              </a:rPr>
              <a:t>breach: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Russian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hackers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sell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245,000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credit</a:t>
            </a:r>
            <a:r>
              <a:rPr dirty="0" sz="1100" spc="-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card </a:t>
            </a:r>
            <a:r>
              <a:rPr dirty="0" sz="1100" spc="-25">
                <a:latin typeface="Calibri"/>
                <a:cs typeface="Calibri"/>
              </a:rPr>
              <a:t>details”</a:t>
            </a:r>
            <a:r>
              <a:rPr dirty="0" sz="1100" spc="-20">
                <a:latin typeface="Calibri"/>
                <a:cs typeface="Calibri"/>
              </a:rPr>
              <a:t> 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“Uber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concealed</a:t>
            </a:r>
            <a:r>
              <a:rPr dirty="0" sz="1100" spc="-25">
                <a:latin typeface="Calibri"/>
                <a:cs typeface="Calibri"/>
              </a:rPr>
              <a:t> massive</a:t>
            </a:r>
            <a:r>
              <a:rPr dirty="0" sz="1100" spc="-20">
                <a:latin typeface="Calibri"/>
                <a:cs typeface="Calibri"/>
              </a:rPr>
              <a:t> hack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that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exposed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data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of </a:t>
            </a:r>
            <a:r>
              <a:rPr dirty="0" sz="1100" spc="-20">
                <a:latin typeface="Calibri"/>
                <a:cs typeface="Calibri"/>
              </a:rPr>
              <a:t>57m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users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and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drivers”.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539742" y="2322677"/>
            <a:ext cx="3334385" cy="1141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52755">
              <a:lnSpc>
                <a:spcPts val="2785"/>
              </a:lnSpc>
            </a:pPr>
            <a:r>
              <a:rPr dirty="0" sz="2400" b="1">
                <a:latin typeface="Calibri"/>
                <a:cs typeface="Calibri"/>
              </a:rPr>
              <a:t>3.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Loss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company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Following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compromise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Facebook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user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2018, </a:t>
            </a:r>
            <a:r>
              <a:rPr dirty="0" sz="1000">
                <a:latin typeface="Calibri"/>
                <a:cs typeface="Calibri"/>
              </a:rPr>
              <a:t>Facebook’s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valuation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dropped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$36bn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loss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from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which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(at</a:t>
            </a:r>
            <a:r>
              <a:rPr dirty="0" sz="1000">
                <a:latin typeface="Calibri"/>
                <a:cs typeface="Calibri"/>
              </a:rPr>
              <a:t> the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time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writing)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company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yet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fully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recover.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public </a:t>
            </a:r>
            <a:r>
              <a:rPr dirty="0" sz="1000">
                <a:latin typeface="Calibri"/>
                <a:cs typeface="Calibri"/>
              </a:rPr>
              <a:t>companies,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pattern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clear: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following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breach,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company </a:t>
            </a:r>
            <a:r>
              <a:rPr dirty="0" sz="1000">
                <a:latin typeface="Calibri"/>
                <a:cs typeface="Calibri"/>
              </a:rPr>
              <a:t>value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decreases.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36596" y="2444597"/>
            <a:ext cx="2745740" cy="1141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990">
              <a:lnSpc>
                <a:spcPts val="2785"/>
              </a:lnSpc>
            </a:pPr>
            <a:r>
              <a:rPr dirty="0" sz="2400" b="1">
                <a:latin typeface="Calibri"/>
                <a:cs typeface="Calibri"/>
              </a:rPr>
              <a:t>5.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Business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disruption</a:t>
            </a:r>
            <a:endParaRPr sz="1800">
              <a:latin typeface="Calibri"/>
              <a:cs typeface="Calibri"/>
            </a:endParaRPr>
          </a:p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After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being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infected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by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malware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2017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(most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likely </a:t>
            </a:r>
            <a:r>
              <a:rPr dirty="0" sz="1000">
                <a:latin typeface="Calibri"/>
                <a:cs typeface="Calibri"/>
              </a:rPr>
              <a:t>following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phishing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email),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advertising </a:t>
            </a:r>
            <a:r>
              <a:rPr dirty="0" sz="1000">
                <a:latin typeface="Calibri"/>
                <a:cs typeface="Calibri"/>
              </a:rPr>
              <a:t>multinational</a:t>
            </a:r>
            <a:r>
              <a:rPr dirty="0" sz="1000" spc="-4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WPP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instructed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its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130,000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employees </a:t>
            </a:r>
            <a:r>
              <a:rPr dirty="0" sz="1000">
                <a:latin typeface="Calibri"/>
                <a:cs typeface="Calibri"/>
              </a:rPr>
              <a:t>to</a:t>
            </a:r>
            <a:r>
              <a:rPr dirty="0" sz="1000" spc="-10">
                <a:latin typeface="Calibri"/>
                <a:cs typeface="Calibri"/>
              </a:rPr>
              <a:t> “immediately </a:t>
            </a:r>
            <a:r>
              <a:rPr dirty="0" sz="1000">
                <a:latin typeface="Calibri"/>
                <a:cs typeface="Calibri"/>
              </a:rPr>
              <a:t>turn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off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disconnect all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Windows </a:t>
            </a:r>
            <a:r>
              <a:rPr dirty="0" sz="1000">
                <a:latin typeface="Calibri"/>
                <a:cs typeface="Calibri"/>
              </a:rPr>
              <a:t>servers,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PCs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and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laptops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until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further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notice.”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2938540" y="1007911"/>
            <a:ext cx="2402205" cy="2685415"/>
            <a:chOff x="2938540" y="1007911"/>
            <a:chExt cx="2402205" cy="268541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9018" y="1290308"/>
              <a:ext cx="418589" cy="74639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8540" y="1007911"/>
              <a:ext cx="2401917" cy="2684857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3295516" y="3620516"/>
            <a:ext cx="1862455" cy="299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60"/>
              </a:lnSpc>
            </a:pPr>
            <a:r>
              <a:rPr dirty="0" sz="2400" b="1">
                <a:latin typeface="Calibri"/>
                <a:cs typeface="Calibri"/>
              </a:rPr>
              <a:t>4.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Regulatory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spc="-20" b="1">
                <a:latin typeface="Calibri"/>
                <a:cs typeface="Calibri"/>
              </a:rPr>
              <a:t>fines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83913" y="3926332"/>
            <a:ext cx="66846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27480" marR="5080" indent="-141541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Calibri"/>
                <a:cs typeface="Calibri"/>
              </a:rPr>
              <a:t>Financial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penalties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misuse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mishandling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data</a:t>
            </a:r>
            <a:r>
              <a:rPr dirty="0" sz="1000" spc="-3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have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been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place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for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decades.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Under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GDPR,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the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penalties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total</a:t>
            </a:r>
            <a:r>
              <a:rPr dirty="0" sz="1000" spc="-35">
                <a:latin typeface="Calibri"/>
                <a:cs typeface="Calibri"/>
              </a:rPr>
              <a:t> </a:t>
            </a:r>
            <a:r>
              <a:rPr dirty="0" sz="1000" spc="-25">
                <a:latin typeface="Calibri"/>
                <a:cs typeface="Calibri"/>
              </a:rPr>
              <a:t>€20</a:t>
            </a:r>
            <a:r>
              <a:rPr dirty="0" sz="1000">
                <a:latin typeface="Calibri"/>
                <a:cs typeface="Calibri"/>
              </a:rPr>
              <a:t> million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4%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of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company’s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annual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global</a:t>
            </a:r>
            <a:r>
              <a:rPr dirty="0" sz="1000" spc="-2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turnover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–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whichever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higher.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8739" y="1270508"/>
            <a:ext cx="2876550" cy="94741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160145" marR="177800" indent="-732155">
              <a:lnSpc>
                <a:spcPts val="2400"/>
              </a:lnSpc>
              <a:spcBef>
                <a:spcPts val="219"/>
              </a:spcBef>
            </a:pPr>
            <a:r>
              <a:rPr dirty="0" sz="2400" b="1">
                <a:latin typeface="Calibri"/>
                <a:cs typeface="Calibri"/>
              </a:rPr>
              <a:t>6.</a:t>
            </a:r>
            <a:r>
              <a:rPr dirty="0" sz="2400" spc="-1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Safeguarding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against phishing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135"/>
              </a:lnSpc>
            </a:pPr>
            <a:r>
              <a:rPr dirty="0" sz="1000">
                <a:latin typeface="Calibri"/>
                <a:cs typeface="Calibri"/>
              </a:rPr>
              <a:t>Phishing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filters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can</a:t>
            </a:r>
            <a:r>
              <a:rPr dirty="0" sz="1000" spc="-1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help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but,</a:t>
            </a:r>
            <a:r>
              <a:rPr dirty="0" sz="1000" spc="-10">
                <a:latin typeface="Calibri"/>
                <a:cs typeface="Calibri"/>
              </a:rPr>
              <a:t> unfortunately, </a:t>
            </a:r>
            <a:r>
              <a:rPr dirty="0" sz="1000">
                <a:latin typeface="Calibri"/>
                <a:cs typeface="Calibri"/>
              </a:rPr>
              <a:t>no</a:t>
            </a:r>
            <a:r>
              <a:rPr dirty="0" sz="1000" spc="-5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phishing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000">
                <a:latin typeface="Calibri"/>
                <a:cs typeface="Calibri"/>
              </a:rPr>
              <a:t>filter</a:t>
            </a:r>
            <a:r>
              <a:rPr dirty="0" sz="1000" spc="-15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is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>
                <a:latin typeface="Calibri"/>
                <a:cs typeface="Calibri"/>
              </a:rPr>
              <a:t>100%</a:t>
            </a:r>
            <a:r>
              <a:rPr dirty="0" sz="1000" spc="-20">
                <a:latin typeface="Calibri"/>
                <a:cs typeface="Calibri"/>
              </a:rPr>
              <a:t> </a:t>
            </a:r>
            <a:r>
              <a:rPr dirty="0" sz="1000" spc="-10">
                <a:latin typeface="Calibri"/>
                <a:cs typeface="Calibri"/>
              </a:rPr>
              <a:t>effective.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13071" y="1122263"/>
            <a:ext cx="3635375" cy="1018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27405">
              <a:lnSpc>
                <a:spcPts val="2780"/>
              </a:lnSpc>
            </a:pPr>
            <a:r>
              <a:rPr dirty="0" sz="2400" b="1">
                <a:latin typeface="Calibri"/>
                <a:cs typeface="Calibri"/>
              </a:rPr>
              <a:t>2.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Loss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of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customers</a:t>
            </a:r>
            <a:endParaRPr sz="1800">
              <a:latin typeface="Calibri"/>
              <a:cs typeface="Calibri"/>
            </a:endParaRPr>
          </a:p>
          <a:p>
            <a:pPr algn="ctr" marL="12700" marR="5080">
              <a:lnSpc>
                <a:spcPct val="93300"/>
              </a:lnSpc>
              <a:spcBef>
                <a:spcPts val="210"/>
              </a:spcBef>
            </a:pPr>
            <a:r>
              <a:rPr dirty="0" sz="1100" spc="-25">
                <a:latin typeface="Calibri"/>
                <a:cs typeface="Calibri"/>
              </a:rPr>
              <a:t>After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157,000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of </a:t>
            </a:r>
            <a:r>
              <a:rPr dirty="0" sz="1100" spc="-25">
                <a:latin typeface="Calibri"/>
                <a:cs typeface="Calibri"/>
              </a:rPr>
              <a:t>TalkTalk’s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customers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had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their data </a:t>
            </a:r>
            <a:r>
              <a:rPr dirty="0" sz="1100" spc="-10">
                <a:latin typeface="Calibri"/>
                <a:cs typeface="Calibri"/>
              </a:rPr>
              <a:t>compromised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2015,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customers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left </a:t>
            </a:r>
            <a:r>
              <a:rPr dirty="0" sz="1100">
                <a:latin typeface="Calibri"/>
                <a:cs typeface="Calibri"/>
              </a:rPr>
              <a:t>in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their </a:t>
            </a:r>
            <a:r>
              <a:rPr dirty="0" sz="1100" spc="-30">
                <a:latin typeface="Calibri"/>
                <a:cs typeface="Calibri"/>
              </a:rPr>
              <a:t>thousands.</a:t>
            </a:r>
            <a:r>
              <a:rPr dirty="0" sz="1100" spc="-20">
                <a:latin typeface="Calibri"/>
                <a:cs typeface="Calibri"/>
              </a:rPr>
              <a:t> The</a:t>
            </a:r>
            <a:r>
              <a:rPr dirty="0" sz="1100" spc="-25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company’s</a:t>
            </a:r>
            <a:r>
              <a:rPr dirty="0" sz="1100" spc="50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eventual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financials</a:t>
            </a:r>
            <a:r>
              <a:rPr dirty="0" sz="1100" spc="-1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revealed </a:t>
            </a:r>
            <a:r>
              <a:rPr dirty="0" sz="1100" spc="-20">
                <a:latin typeface="Calibri"/>
                <a:cs typeface="Calibri"/>
              </a:rPr>
              <a:t>the true costs </a:t>
            </a:r>
            <a:r>
              <a:rPr dirty="0" sz="1100">
                <a:latin typeface="Calibri"/>
                <a:cs typeface="Calibri"/>
              </a:rPr>
              <a:t>of</a:t>
            </a:r>
            <a:r>
              <a:rPr dirty="0" sz="1100" spc="-10">
                <a:latin typeface="Calibri"/>
                <a:cs typeface="Calibri"/>
              </a:rPr>
              <a:t> </a:t>
            </a:r>
            <a:r>
              <a:rPr dirty="0" sz="1100" spc="-20">
                <a:latin typeface="Calibri"/>
                <a:cs typeface="Calibri"/>
              </a:rPr>
              <a:t>the </a:t>
            </a:r>
            <a:r>
              <a:rPr dirty="0" sz="1100" spc="-30">
                <a:latin typeface="Calibri"/>
                <a:cs typeface="Calibri"/>
              </a:rPr>
              <a:t>breach </a:t>
            </a:r>
            <a:r>
              <a:rPr dirty="0" sz="1100">
                <a:latin typeface="Calibri"/>
                <a:cs typeface="Calibri"/>
              </a:rPr>
              <a:t>to</a:t>
            </a:r>
            <a:r>
              <a:rPr dirty="0" sz="1100" spc="-30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be </a:t>
            </a:r>
            <a:r>
              <a:rPr dirty="0" sz="1100" spc="-30">
                <a:latin typeface="Calibri"/>
                <a:cs typeface="Calibri"/>
              </a:rPr>
              <a:t>around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30">
                <a:latin typeface="Calibri"/>
                <a:cs typeface="Calibri"/>
              </a:rPr>
              <a:t>£60m</a:t>
            </a:r>
            <a:r>
              <a:rPr dirty="0" sz="1100" spc="-4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in</a:t>
            </a:r>
            <a:r>
              <a:rPr dirty="0" sz="1100" spc="-35">
                <a:latin typeface="Calibri"/>
                <a:cs typeface="Calibri"/>
              </a:rPr>
              <a:t> </a:t>
            </a:r>
            <a:r>
              <a:rPr dirty="0" sz="1100" spc="-25">
                <a:latin typeface="Calibri"/>
                <a:cs typeface="Calibri"/>
              </a:rPr>
              <a:t>2016</a:t>
            </a:r>
            <a:r>
              <a:rPr dirty="0" sz="1100" spc="-20">
                <a:latin typeface="Calibri"/>
                <a:cs typeface="Calibri"/>
              </a:rPr>
              <a:t> </a:t>
            </a:r>
            <a:r>
              <a:rPr dirty="0" sz="1100" spc="-10">
                <a:latin typeface="Calibri"/>
                <a:cs typeface="Calibri"/>
              </a:rPr>
              <a:t>alone.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48981" y="2142235"/>
            <a:ext cx="603885" cy="385445"/>
          </a:xfrm>
          <a:prstGeom prst="rect">
            <a:avLst/>
          </a:prstGeom>
        </p:spPr>
        <p:txBody>
          <a:bodyPr wrap="square" lIns="0" tIns="23495" rIns="0" bIns="0" rtlCol="0" vert="horz">
            <a:spAutoFit/>
          </a:bodyPr>
          <a:lstStyle/>
          <a:p>
            <a:pPr marL="73025" marR="5080" indent="-60960">
              <a:lnSpc>
                <a:spcPts val="1390"/>
              </a:lnSpc>
              <a:spcBef>
                <a:spcPts val="185"/>
              </a:spcBef>
            </a:pPr>
            <a:r>
              <a:rPr dirty="0" sz="1200" spc="-10" b="1">
                <a:latin typeface="Times New Roman"/>
                <a:cs typeface="Times New Roman"/>
              </a:rPr>
              <a:t>Phishing Effects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323" y="52631"/>
            <a:ext cx="3663815" cy="403061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633" y="4088891"/>
            <a:ext cx="29330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EFFECTS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ON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INDIAN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ARMY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3382" y="433372"/>
            <a:ext cx="4826797" cy="337472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981859" y="3812539"/>
            <a:ext cx="3681729" cy="409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3095" marR="5080" indent="-621030">
              <a:lnSpc>
                <a:spcPct val="105000"/>
              </a:lnSpc>
              <a:spcBef>
                <a:spcPts val="100"/>
              </a:spcBef>
            </a:pPr>
            <a:r>
              <a:rPr dirty="0" sz="1200" spc="-10">
                <a:solidFill>
                  <a:srgbClr val="004685"/>
                </a:solidFill>
                <a:latin typeface="Calibri"/>
                <a:cs typeface="Calibri"/>
              </a:rPr>
              <a:t>SPEAR-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2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 spc="-30">
                <a:solidFill>
                  <a:srgbClr val="004685"/>
                </a:solidFill>
                <a:latin typeface="Calibri"/>
                <a:cs typeface="Calibri"/>
              </a:rPr>
              <a:t>ATTACK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USED</a:t>
            </a:r>
            <a:r>
              <a:rPr dirty="0" sz="12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2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DELIVER</a:t>
            </a:r>
            <a:r>
              <a:rPr dirty="0" sz="12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4685"/>
                </a:solidFill>
                <a:latin typeface="Calibri"/>
                <a:cs typeface="Calibri"/>
              </a:rPr>
              <a:t>RANSOMWARE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2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A</a:t>
            </a:r>
            <a:r>
              <a:rPr dirty="0" sz="12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4685"/>
                </a:solidFill>
                <a:latin typeface="Calibri"/>
                <a:cs typeface="Calibri"/>
              </a:rPr>
              <a:t>COMPANY’S</a:t>
            </a:r>
            <a:r>
              <a:rPr dirty="0" sz="12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>
                <a:solidFill>
                  <a:srgbClr val="004685"/>
                </a:solidFill>
                <a:latin typeface="Calibri"/>
                <a:cs typeface="Calibri"/>
              </a:rPr>
              <a:t>INTERNAL</a:t>
            </a:r>
            <a:r>
              <a:rPr dirty="0" sz="12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200" spc="-10">
                <a:solidFill>
                  <a:srgbClr val="004685"/>
                </a:solidFill>
                <a:latin typeface="Calibri"/>
                <a:cs typeface="Calibri"/>
              </a:rPr>
              <a:t>NETWORK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769808" y="4049267"/>
            <a:ext cx="56902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WORLD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HEALTH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ORGANIZATION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WARNS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OF</a:t>
            </a:r>
            <a:r>
              <a:rPr dirty="0" sz="1400" spc="-4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CORONAVIRUS</a:t>
            </a:r>
            <a:r>
              <a:rPr dirty="0" sz="1400" spc="-4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ATTACKS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068" y="0"/>
            <a:ext cx="5881825" cy="39922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7704" y="1757172"/>
            <a:ext cx="522922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F497D"/>
                </a:solidFill>
              </a:rPr>
              <a:t>DEMOS</a:t>
            </a:r>
            <a:r>
              <a:rPr dirty="0" spc="-50">
                <a:solidFill>
                  <a:srgbClr val="1F497D"/>
                </a:solidFill>
              </a:rPr>
              <a:t> </a:t>
            </a:r>
            <a:r>
              <a:rPr dirty="0">
                <a:solidFill>
                  <a:srgbClr val="1F497D"/>
                </a:solidFill>
              </a:rPr>
              <a:t>&amp;</a:t>
            </a:r>
            <a:r>
              <a:rPr dirty="0" spc="-40">
                <a:solidFill>
                  <a:srgbClr val="1F497D"/>
                </a:solidFill>
              </a:rPr>
              <a:t> </a:t>
            </a:r>
            <a:r>
              <a:rPr dirty="0" spc="-10">
                <a:solidFill>
                  <a:srgbClr val="1F497D"/>
                </a:solidFill>
              </a:rPr>
              <a:t>PRACTICALS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4716" rIns="0" bIns="0" rtlCol="0" vert="horz">
            <a:spAutoFit/>
          </a:bodyPr>
          <a:lstStyle/>
          <a:p>
            <a:pPr marL="248031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REFERENCES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spc="-20"/>
              <a:t>https://</a:t>
            </a:r>
            <a:r>
              <a:rPr dirty="0" spc="-20">
                <a:hlinkClick r:id="rId2"/>
              </a:rPr>
              <a:t>www.imperva.com/learn/application-</a:t>
            </a:r>
            <a:r>
              <a:rPr dirty="0" spc="-10">
                <a:hlinkClick r:id="rId2"/>
              </a:rPr>
              <a:t>security/phishing-</a:t>
            </a:r>
            <a:r>
              <a:rPr dirty="0" spc="-35">
                <a:hlinkClick r:id="rId2"/>
              </a:rPr>
              <a:t>attack-</a:t>
            </a:r>
            <a:r>
              <a:rPr dirty="0" spc="-10">
                <a:hlinkClick r:id="rId2"/>
              </a:rPr>
              <a:t>scam/</a:t>
            </a:r>
          </a:p>
          <a:p>
            <a:pPr marL="355600" marR="949325" indent="-342900">
              <a:lnSpc>
                <a:spcPct val="77800"/>
              </a:lnSpc>
              <a:spcBef>
                <a:spcPts val="52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dirty="0" spc="-20"/>
              <a:t>https://digitalguardian.com/blog/what-</a:t>
            </a:r>
            <a:r>
              <a:rPr dirty="0" spc="-10"/>
              <a:t>is-</a:t>
            </a:r>
            <a:r>
              <a:rPr dirty="0" spc="-25"/>
              <a:t>spear-</a:t>
            </a:r>
            <a:r>
              <a:rPr dirty="0" spc="-10"/>
              <a:t>phishing-defining-</a:t>
            </a:r>
            <a:r>
              <a:rPr dirty="0" spc="-20"/>
              <a:t>and-</a:t>
            </a:r>
            <a:r>
              <a:rPr dirty="0" u="none" spc="-20"/>
              <a:t> </a:t>
            </a:r>
            <a:r>
              <a:rPr dirty="0" spc="-20"/>
              <a:t>differentiating-</a:t>
            </a:r>
            <a:r>
              <a:rPr dirty="0" spc="-25"/>
              <a:t>spear-</a:t>
            </a:r>
            <a:r>
              <a:rPr dirty="0" spc="-10"/>
              <a:t>phishing-and-phishing</a:t>
            </a:r>
          </a:p>
          <a:p>
            <a:pPr marL="354965" indent="-342265">
              <a:lnSpc>
                <a:spcPts val="2110"/>
              </a:lnSpc>
              <a:buClr>
                <a:srgbClr val="000000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spc="-20"/>
              <a:t>https://</a:t>
            </a:r>
            <a:r>
              <a:rPr dirty="0" spc="-20">
                <a:hlinkClick r:id="rId3"/>
              </a:rPr>
              <a:t>www.mimecast.com/blog/2018/10/4-</a:t>
            </a:r>
            <a:r>
              <a:rPr dirty="0" spc="-10">
                <a:hlinkClick r:id="rId3"/>
              </a:rPr>
              <a:t>simple-</a:t>
            </a:r>
            <a:r>
              <a:rPr dirty="0" spc="-20">
                <a:hlinkClick r:id="rId3"/>
              </a:rPr>
              <a:t>tips-</a:t>
            </a:r>
            <a:r>
              <a:rPr dirty="0" spc="-35">
                <a:hlinkClick r:id="rId3"/>
              </a:rPr>
              <a:t>for-</a:t>
            </a:r>
            <a:r>
              <a:rPr dirty="0" spc="-20">
                <a:hlinkClick r:id="rId3"/>
              </a:rPr>
              <a:t>stopping-</a:t>
            </a:r>
            <a:r>
              <a:rPr dirty="0" spc="-10">
                <a:hlinkClick r:id="rId3"/>
              </a:rPr>
              <a:t>vishing/</a:t>
            </a: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Clr>
                <a:srgbClr val="000000"/>
              </a:buClr>
              <a:buFont typeface="Arial MT"/>
              <a:buChar char="•"/>
              <a:tabLst>
                <a:tab pos="354965" algn="l"/>
              </a:tabLst>
            </a:pPr>
            <a:r>
              <a:rPr dirty="0" spc="-20"/>
              <a:t>https://</a:t>
            </a:r>
            <a:r>
              <a:rPr dirty="0" spc="-20">
                <a:hlinkClick r:id="rId4"/>
              </a:rPr>
              <a:t>www.ntiva.com/blog/how-</a:t>
            </a:r>
            <a:r>
              <a:rPr dirty="0" spc="-10">
                <a:hlinkClick r:id="rId4"/>
              </a:rPr>
              <a:t>phishing-</a:t>
            </a:r>
            <a:r>
              <a:rPr dirty="0" spc="-25">
                <a:hlinkClick r:id="rId4"/>
              </a:rPr>
              <a:t>affects-</a:t>
            </a:r>
            <a:r>
              <a:rPr dirty="0" spc="-10">
                <a:hlinkClick r:id="rId4"/>
              </a:rPr>
              <a:t>businesses</a:t>
            </a:r>
          </a:p>
          <a:p>
            <a:pPr marL="355600" marR="5080" indent="-342900">
              <a:lnSpc>
                <a:spcPct val="78900"/>
              </a:lnSpc>
              <a:spcBef>
                <a:spcPts val="480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dirty="0" spc="-20"/>
              <a:t>https://</a:t>
            </a:r>
            <a:r>
              <a:rPr dirty="0" spc="-20">
                <a:hlinkClick r:id="rId5"/>
              </a:rPr>
              <a:t>www.newindianexpress.com/nation/2019/dec/07/military-</a:t>
            </a:r>
            <a:r>
              <a:rPr dirty="0" spc="-10">
                <a:hlinkClick r:id="rId5"/>
              </a:rPr>
              <a:t>comes-under-</a:t>
            </a:r>
            <a:r>
              <a:rPr dirty="0" u="none" spc="-10"/>
              <a:t> </a:t>
            </a:r>
            <a:r>
              <a:rPr dirty="0" spc="-10"/>
              <a:t>phishing-</a:t>
            </a:r>
            <a:r>
              <a:rPr dirty="0" spc="-35"/>
              <a:t>attack-</a:t>
            </a:r>
            <a:r>
              <a:rPr dirty="0" spc="-25"/>
              <a:t>army-</a:t>
            </a:r>
            <a:r>
              <a:rPr dirty="0" spc="-20"/>
              <a:t>points-</a:t>
            </a:r>
            <a:r>
              <a:rPr dirty="0" spc="-25"/>
              <a:t>finger-</a:t>
            </a:r>
            <a:r>
              <a:rPr dirty="0" spc="-35"/>
              <a:t>at-</a:t>
            </a:r>
            <a:r>
              <a:rPr dirty="0" spc="-20"/>
              <a:t>crooks-</a:t>
            </a:r>
            <a:r>
              <a:rPr dirty="0" spc="-10"/>
              <a:t>in-</a:t>
            </a:r>
            <a:r>
              <a:rPr dirty="0" spc="-30"/>
              <a:t>pak-</a:t>
            </a:r>
            <a:r>
              <a:rPr dirty="0" spc="-10"/>
              <a:t>china-2072861.html</a:t>
            </a:r>
          </a:p>
          <a:p>
            <a:pPr marL="355600" marR="720725" indent="-342900">
              <a:lnSpc>
                <a:spcPct val="78900"/>
              </a:lnSpc>
              <a:spcBef>
                <a:spcPts val="505"/>
              </a:spcBef>
              <a:buClr>
                <a:srgbClr val="000000"/>
              </a:buClr>
              <a:buFont typeface="Arial MT"/>
              <a:buChar char="•"/>
              <a:tabLst>
                <a:tab pos="355600" algn="l"/>
              </a:tabLst>
            </a:pPr>
            <a:r>
              <a:rPr dirty="0" spc="-20"/>
              <a:t>https://thehackernews.com/2020/02/critical-infrastructure-</a:t>
            </a:r>
            <a:r>
              <a:rPr dirty="0" spc="-10"/>
              <a:t>ransomware-</a:t>
            </a:r>
            <a:r>
              <a:rPr dirty="0" u="none" spc="-10"/>
              <a:t> </a:t>
            </a:r>
            <a:r>
              <a:rPr dirty="0" spc="-10"/>
              <a:t>attack.html?m=1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7348" rIns="0" bIns="0" rtlCol="0" vert="horz">
            <a:spAutoFit/>
          </a:bodyPr>
          <a:lstStyle/>
          <a:p>
            <a:pPr marL="257619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QUESTIONS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3993" y="859015"/>
            <a:ext cx="3425469" cy="34254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68839" y="1757172"/>
            <a:ext cx="2806700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1F497D"/>
                </a:solidFill>
              </a:rPr>
              <a:t>THANK</a:t>
            </a:r>
            <a:r>
              <a:rPr dirty="0" spc="-30">
                <a:solidFill>
                  <a:srgbClr val="1F497D"/>
                </a:solidFill>
              </a:rPr>
              <a:t> </a:t>
            </a:r>
            <a:r>
              <a:rPr dirty="0" spc="-35">
                <a:solidFill>
                  <a:srgbClr val="1F497D"/>
                </a:solidFill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4716" rIns="0" bIns="0" rtlCol="0" vert="horz">
            <a:spAutoFit/>
          </a:bodyPr>
          <a:lstStyle/>
          <a:p>
            <a:pPr marL="2096135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1F497D"/>
                </a:solidFill>
              </a:rPr>
              <a:t>INTRODUCTION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131823"/>
            <a:ext cx="6856095" cy="2912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700">
                <a:latin typeface="Calibri"/>
                <a:cs typeface="Calibri"/>
              </a:rPr>
              <a:t>ERIC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NII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SOWAH</a:t>
            </a:r>
            <a:r>
              <a:rPr dirty="0" sz="2700" spc="-6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BADGER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(NiiHack)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229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700">
                <a:latin typeface="Calibri"/>
                <a:cs typeface="Calibri"/>
              </a:rPr>
              <a:t>Software</a:t>
            </a:r>
            <a:r>
              <a:rPr dirty="0" sz="2700" spc="-8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Developer</a:t>
            </a:r>
            <a:r>
              <a:rPr dirty="0" sz="2700" spc="-8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/</a:t>
            </a:r>
            <a:r>
              <a:rPr dirty="0" sz="2700" spc="-8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Certified</a:t>
            </a:r>
            <a:r>
              <a:rPr dirty="0" sz="2700" spc="-8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Ethical</a:t>
            </a:r>
            <a:r>
              <a:rPr dirty="0" sz="2700" spc="-7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Hacker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229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700" spc="-10">
                <a:latin typeface="Calibri"/>
                <a:cs typeface="Calibri"/>
              </a:rPr>
              <a:t>Penetration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-40">
                <a:latin typeface="Calibri"/>
                <a:cs typeface="Calibri"/>
              </a:rPr>
              <a:t>Tester</a:t>
            </a:r>
            <a:r>
              <a:rPr dirty="0" sz="2700" spc="-6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/</a:t>
            </a:r>
            <a:r>
              <a:rPr dirty="0" sz="2700" spc="-6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CTF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Player</a:t>
            </a:r>
            <a:r>
              <a:rPr dirty="0" sz="2700" spc="-6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on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HackTheBox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229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700">
                <a:latin typeface="Calibri"/>
                <a:cs typeface="Calibri"/>
              </a:rPr>
              <a:t>Member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of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Inveteck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Global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204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700" spc="-10">
                <a:latin typeface="Calibri"/>
                <a:cs typeface="Calibri"/>
              </a:rPr>
              <a:t>LinkedIn: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Eric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Nii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Sowah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Badger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ts val="3215"/>
              </a:lnSpc>
              <a:buFont typeface="Arial MT"/>
              <a:buChar char="•"/>
              <a:tabLst>
                <a:tab pos="354965" algn="l"/>
              </a:tabLst>
            </a:pPr>
            <a:r>
              <a:rPr dirty="0" sz="2700" spc="-25">
                <a:latin typeface="Calibri"/>
                <a:cs typeface="Calibri"/>
              </a:rPr>
              <a:t>INSTAGRAM:</a:t>
            </a:r>
            <a:r>
              <a:rPr dirty="0" sz="2700" spc="-9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ni1hack</a:t>
            </a:r>
            <a:endParaRPr sz="27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700">
                <a:latin typeface="Calibri"/>
                <a:cs typeface="Calibri"/>
              </a:rPr>
              <a:t>TWITTER:</a:t>
            </a:r>
            <a:r>
              <a:rPr dirty="0" sz="2700" spc="-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ens_nii</a:t>
            </a:r>
            <a:endParaRPr sz="27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1277" y="2469005"/>
            <a:ext cx="1827166" cy="18271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89958" y="-93980"/>
            <a:ext cx="2105025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/>
              <a:t>PHISHING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902208" y="579119"/>
            <a:ext cx="7196455" cy="3886200"/>
            <a:chOff x="902208" y="579119"/>
            <a:chExt cx="7196455" cy="38862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208" y="579119"/>
              <a:ext cx="7196328" cy="172211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032" y="597407"/>
              <a:ext cx="6605016" cy="17221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176" y="597145"/>
              <a:ext cx="7112145" cy="16387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208" y="2304287"/>
              <a:ext cx="7196328" cy="12954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032" y="2249424"/>
              <a:ext cx="6854952" cy="144170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176" y="2324261"/>
              <a:ext cx="7112145" cy="121186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2208" y="3605783"/>
              <a:ext cx="7196328" cy="74675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032" y="3557015"/>
              <a:ext cx="6166104" cy="9083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5176" y="3624469"/>
              <a:ext cx="7112145" cy="66410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200394" y="665988"/>
            <a:ext cx="6436995" cy="358267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2700" marR="199390">
              <a:lnSpc>
                <a:spcPct val="90700"/>
              </a:lnSpc>
              <a:spcBef>
                <a:spcPts val="320"/>
              </a:spcBef>
            </a:pPr>
            <a:r>
              <a:rPr dirty="0" sz="2000" b="1">
                <a:solidFill>
                  <a:srgbClr val="FFFFFF"/>
                </a:solidFill>
                <a:latin typeface="Calibri"/>
                <a:cs typeface="Calibri"/>
              </a:rPr>
              <a:t>Phishing</a:t>
            </a:r>
            <a:r>
              <a:rPr dirty="0" sz="20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cybercrime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contacted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email,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someone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posing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legitimate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institution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lure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individuals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sensitive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personally</a:t>
            </a:r>
            <a:r>
              <a:rPr dirty="0" sz="20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identifiable information,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banking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card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details,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passwords.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90300"/>
              </a:lnSpc>
              <a:spcBef>
                <a:spcPts val="2130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recipient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tricked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dirty="0" sz="20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clicking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malicious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link,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dirty="0" sz="20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installation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malware,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freezing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ransomware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attack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dirty="0" sz="20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revealing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sensitive information.</a:t>
            </a:r>
            <a:endParaRPr sz="2000">
              <a:latin typeface="Calibri"/>
              <a:cs typeface="Calibri"/>
            </a:endParaRPr>
          </a:p>
          <a:p>
            <a:pPr marL="12700" marR="695325">
              <a:lnSpc>
                <a:spcPts val="2300"/>
              </a:lnSpc>
              <a:spcBef>
                <a:spcPts val="1555"/>
              </a:spcBef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Phishing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dirty="0" sz="20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gain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foothold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corporate</a:t>
            </a:r>
            <a:r>
              <a:rPr dirty="0" sz="20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governmental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20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dirty="0" sz="20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attack,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0324" rIns="0" bIns="0" rtlCol="0" vert="horz">
            <a:spAutoFit/>
          </a:bodyPr>
          <a:lstStyle/>
          <a:p>
            <a:pPr marL="840740">
              <a:lnSpc>
                <a:spcPct val="100000"/>
              </a:lnSpc>
              <a:spcBef>
                <a:spcPts val="100"/>
              </a:spcBef>
            </a:pPr>
            <a:r>
              <a:rPr dirty="0" sz="2400" spc="-70">
                <a:solidFill>
                  <a:srgbClr val="1F497D"/>
                </a:solidFill>
                <a:latin typeface="Times New Roman"/>
                <a:cs typeface="Times New Roman"/>
              </a:rPr>
              <a:t>What</a:t>
            </a:r>
            <a:r>
              <a:rPr dirty="0" sz="2400" spc="-8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1F497D"/>
                </a:solidFill>
                <a:latin typeface="Times New Roman"/>
                <a:cs typeface="Times New Roman"/>
              </a:rPr>
              <a:t>kind</a:t>
            </a:r>
            <a:r>
              <a:rPr dirty="0" sz="2400" spc="-8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1F497D"/>
                </a:solidFill>
                <a:latin typeface="Times New Roman"/>
                <a:cs typeface="Times New Roman"/>
              </a:rPr>
              <a:t>data</a:t>
            </a:r>
            <a:r>
              <a:rPr dirty="0" sz="2400" spc="-75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1F497D"/>
                </a:solidFill>
                <a:latin typeface="Times New Roman"/>
                <a:cs typeface="Times New Roman"/>
              </a:rPr>
              <a:t>do</a:t>
            </a:r>
            <a:r>
              <a:rPr dirty="0" sz="2400" spc="-8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 spc="-20">
                <a:solidFill>
                  <a:srgbClr val="1F497D"/>
                </a:solidFill>
                <a:latin typeface="Times New Roman"/>
                <a:cs typeface="Times New Roman"/>
              </a:rPr>
              <a:t>criminals</a:t>
            </a:r>
            <a:r>
              <a:rPr dirty="0" sz="2400" spc="-8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 spc="-35">
                <a:solidFill>
                  <a:srgbClr val="1F497D"/>
                </a:solidFill>
                <a:latin typeface="Times New Roman"/>
                <a:cs typeface="Times New Roman"/>
              </a:rPr>
              <a:t>want</a:t>
            </a:r>
            <a:r>
              <a:rPr dirty="0" sz="2400" spc="-75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 spc="-35">
                <a:solidFill>
                  <a:srgbClr val="1F497D"/>
                </a:solidFill>
                <a:latin typeface="Times New Roman"/>
                <a:cs typeface="Times New Roman"/>
              </a:rPr>
              <a:t>from</a:t>
            </a:r>
            <a:r>
              <a:rPr dirty="0" sz="2400" spc="-8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1F497D"/>
                </a:solidFill>
                <a:latin typeface="Times New Roman"/>
                <a:cs typeface="Times New Roman"/>
              </a:rPr>
              <a:t>victims?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383" y="1060408"/>
            <a:ext cx="6279233" cy="315888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43443" y="2914395"/>
            <a:ext cx="1148080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065" marR="5080">
              <a:lnSpc>
                <a:spcPct val="99400"/>
              </a:lnSpc>
              <a:spcBef>
                <a:spcPts val="110"/>
              </a:spcBef>
            </a:pPr>
            <a:r>
              <a:rPr dirty="0" sz="1600" spc="-10" b="1">
                <a:solidFill>
                  <a:srgbClr val="1F497D"/>
                </a:solidFill>
                <a:latin typeface="Times New Roman"/>
                <a:cs typeface="Times New Roman"/>
              </a:rPr>
              <a:t>Birthdays </a:t>
            </a:r>
            <a:r>
              <a:rPr dirty="0" sz="1600" spc="-25" b="1">
                <a:solidFill>
                  <a:srgbClr val="1F497D"/>
                </a:solidFill>
                <a:latin typeface="Times New Roman"/>
                <a:cs typeface="Times New Roman"/>
              </a:rPr>
              <a:t>and </a:t>
            </a:r>
            <a:r>
              <a:rPr dirty="0" sz="1600" spc="-35" b="1">
                <a:solidFill>
                  <a:srgbClr val="1F497D"/>
                </a:solidFill>
                <a:latin typeface="Times New Roman"/>
                <a:cs typeface="Times New Roman"/>
              </a:rPr>
              <a:t>anniversaries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12057" y="2914395"/>
            <a:ext cx="915035" cy="75438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 indent="-1270">
              <a:lnSpc>
                <a:spcPct val="99400"/>
              </a:lnSpc>
              <a:spcBef>
                <a:spcPts val="110"/>
              </a:spcBef>
            </a:pPr>
            <a:r>
              <a:rPr dirty="0" sz="1600" spc="-10" b="1">
                <a:solidFill>
                  <a:srgbClr val="1F497D"/>
                </a:solidFill>
                <a:latin typeface="Times New Roman"/>
                <a:cs typeface="Times New Roman"/>
              </a:rPr>
              <a:t>Username </a:t>
            </a:r>
            <a:r>
              <a:rPr dirty="0" sz="1600" spc="-25" b="1">
                <a:solidFill>
                  <a:srgbClr val="1F497D"/>
                </a:solidFill>
                <a:latin typeface="Times New Roman"/>
                <a:cs typeface="Times New Roman"/>
              </a:rPr>
              <a:t>and passwords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03932" y="3036316"/>
            <a:ext cx="786765" cy="510540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5080" indent="7620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solidFill>
                  <a:srgbClr val="1F497D"/>
                </a:solidFill>
                <a:latin typeface="Times New Roman"/>
                <a:cs typeface="Times New Roman"/>
              </a:rPr>
              <a:t>Passport </a:t>
            </a:r>
            <a:r>
              <a:rPr dirty="0" sz="1600" spc="-20" b="1">
                <a:solidFill>
                  <a:srgbClr val="1F497D"/>
                </a:solidFill>
                <a:latin typeface="Times New Roman"/>
                <a:cs typeface="Times New Roman"/>
              </a:rPr>
              <a:t>numbers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261707" y="1582420"/>
            <a:ext cx="786765" cy="75120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 indent="-635">
              <a:lnSpc>
                <a:spcPts val="1900"/>
              </a:lnSpc>
              <a:spcBef>
                <a:spcPts val="180"/>
              </a:spcBef>
            </a:pPr>
            <a:r>
              <a:rPr dirty="0" sz="1600" spc="-10" b="1">
                <a:solidFill>
                  <a:srgbClr val="1F497D"/>
                </a:solidFill>
                <a:latin typeface="Times New Roman"/>
                <a:cs typeface="Times New Roman"/>
              </a:rPr>
              <a:t>Social security </a:t>
            </a:r>
            <a:r>
              <a:rPr dirty="0" sz="1600" spc="-20" b="1">
                <a:solidFill>
                  <a:srgbClr val="1F497D"/>
                </a:solidFill>
                <a:latin typeface="Times New Roman"/>
                <a:cs typeface="Times New Roman"/>
              </a:rPr>
              <a:t>numbers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972473" y="1415796"/>
            <a:ext cx="1020444" cy="10896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99600"/>
              </a:lnSpc>
              <a:spcBef>
                <a:spcPts val="105"/>
              </a:spcBef>
            </a:pPr>
            <a:r>
              <a:rPr dirty="0" sz="1400" spc="-25" b="1">
                <a:solidFill>
                  <a:srgbClr val="1F497D"/>
                </a:solidFill>
                <a:latin typeface="Times New Roman"/>
                <a:cs typeface="Times New Roman"/>
              </a:rPr>
              <a:t>Credit</a:t>
            </a:r>
            <a:r>
              <a:rPr dirty="0" sz="1400" spc="-50" b="1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400" spc="-20" b="1">
                <a:solidFill>
                  <a:srgbClr val="1F497D"/>
                </a:solidFill>
                <a:latin typeface="Times New Roman"/>
                <a:cs typeface="Times New Roman"/>
              </a:rPr>
              <a:t>card </a:t>
            </a:r>
            <a:r>
              <a:rPr dirty="0" sz="1400" spc="-10" b="1">
                <a:solidFill>
                  <a:srgbClr val="1F497D"/>
                </a:solidFill>
                <a:latin typeface="Times New Roman"/>
                <a:cs typeface="Times New Roman"/>
              </a:rPr>
              <a:t>details, account </a:t>
            </a:r>
            <a:r>
              <a:rPr dirty="0" sz="1400" b="1">
                <a:solidFill>
                  <a:srgbClr val="1F497D"/>
                </a:solidFill>
                <a:latin typeface="Times New Roman"/>
                <a:cs typeface="Times New Roman"/>
              </a:rPr>
              <a:t>numbers</a:t>
            </a:r>
            <a:r>
              <a:rPr dirty="0" sz="1400" spc="-70" b="1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dirty="0" sz="1400" spc="-25" b="1">
                <a:solidFill>
                  <a:srgbClr val="1F497D"/>
                </a:solidFill>
                <a:latin typeface="Times New Roman"/>
                <a:cs typeface="Times New Roman"/>
              </a:rPr>
              <a:t>and </a:t>
            </a:r>
            <a:r>
              <a:rPr dirty="0" sz="1400" spc="-20" b="1">
                <a:solidFill>
                  <a:srgbClr val="1F497D"/>
                </a:solidFill>
                <a:latin typeface="Times New Roman"/>
                <a:cs typeface="Times New Roman"/>
              </a:rPr>
              <a:t>PINS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4716" rIns="0" bIns="0" rtlCol="0" vert="horz">
            <a:spAutoFit/>
          </a:bodyPr>
          <a:lstStyle/>
          <a:p>
            <a:pPr marL="2357120">
              <a:lnSpc>
                <a:spcPct val="100000"/>
              </a:lnSpc>
              <a:spcBef>
                <a:spcPts val="100"/>
              </a:spcBef>
            </a:pPr>
            <a:r>
              <a:rPr dirty="0"/>
              <a:t>PHISHING</a:t>
            </a:r>
            <a:r>
              <a:rPr dirty="0" spc="-65"/>
              <a:t> </a:t>
            </a:r>
            <a:r>
              <a:rPr dirty="0" spc="-25"/>
              <a:t>KIT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35940" y="1168400"/>
            <a:ext cx="7938770" cy="282702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355600" marR="178435" indent="-342900">
              <a:lnSpc>
                <a:spcPts val="290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700">
                <a:latin typeface="Calibri"/>
                <a:cs typeface="Calibri"/>
              </a:rPr>
              <a:t>A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phishing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kit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web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component,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or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35">
                <a:latin typeface="Calibri"/>
                <a:cs typeface="Calibri"/>
              </a:rPr>
              <a:t> back-</a:t>
            </a:r>
            <a:r>
              <a:rPr dirty="0" sz="2700" spc="-25">
                <a:latin typeface="Calibri"/>
                <a:cs typeface="Calibri"/>
              </a:rPr>
              <a:t>end </a:t>
            </a:r>
            <a:r>
              <a:rPr dirty="0" sz="2700">
                <a:latin typeface="Calibri"/>
                <a:cs typeface="Calibri"/>
              </a:rPr>
              <a:t>to</a:t>
            </a:r>
            <a:r>
              <a:rPr dirty="0" sz="2700" spc="-3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phishing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attack.</a:t>
            </a: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ts val="2900"/>
              </a:lnSpc>
              <a:spcBef>
                <a:spcPts val="700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700">
                <a:latin typeface="Calibri"/>
                <a:cs typeface="Calibri"/>
              </a:rPr>
              <a:t>It's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final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step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in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most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cases,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where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criminal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 spc="-25">
                <a:latin typeface="Calibri"/>
                <a:cs typeface="Calibri"/>
              </a:rPr>
              <a:t>has </a:t>
            </a:r>
            <a:r>
              <a:rPr dirty="0" sz="2700" spc="-10">
                <a:latin typeface="Calibri"/>
                <a:cs typeface="Calibri"/>
              </a:rPr>
              <a:t>replicated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known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brand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or</a:t>
            </a:r>
            <a:r>
              <a:rPr dirty="0" sz="2700" spc="-50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organization.</a:t>
            </a:r>
            <a:endParaRPr sz="2700">
              <a:latin typeface="Calibri"/>
              <a:cs typeface="Calibri"/>
            </a:endParaRPr>
          </a:p>
          <a:p>
            <a:pPr marL="355600" marR="337185" indent="-342900">
              <a:lnSpc>
                <a:spcPts val="2900"/>
              </a:lnSpc>
              <a:spcBef>
                <a:spcPts val="70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700">
                <a:latin typeface="Calibri"/>
                <a:cs typeface="Calibri"/>
              </a:rPr>
              <a:t>Once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loaded,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the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kit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is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designed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to</a:t>
            </a:r>
            <a:r>
              <a:rPr dirty="0" sz="2700" spc="-4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mirror</a:t>
            </a:r>
            <a:r>
              <a:rPr dirty="0" sz="2700" spc="-4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legitimate </a:t>
            </a:r>
            <a:r>
              <a:rPr dirty="0" sz="2700">
                <a:latin typeface="Calibri"/>
                <a:cs typeface="Calibri"/>
              </a:rPr>
              <a:t>websites,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such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as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those</a:t>
            </a:r>
            <a:r>
              <a:rPr dirty="0" sz="2700" spc="-65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maintained</a:t>
            </a:r>
            <a:r>
              <a:rPr dirty="0" sz="2700" spc="-7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by</a:t>
            </a:r>
            <a:r>
              <a:rPr dirty="0" sz="2700" spc="-5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Microsoft, </a:t>
            </a:r>
            <a:r>
              <a:rPr dirty="0" sz="2700">
                <a:latin typeface="Calibri"/>
                <a:cs typeface="Calibri"/>
              </a:rPr>
              <a:t>Apple</a:t>
            </a:r>
            <a:r>
              <a:rPr dirty="0" sz="2700" spc="-30">
                <a:latin typeface="Calibri"/>
                <a:cs typeface="Calibri"/>
              </a:rPr>
              <a:t> </a:t>
            </a:r>
            <a:r>
              <a:rPr dirty="0" sz="2700">
                <a:latin typeface="Calibri"/>
                <a:cs typeface="Calibri"/>
              </a:rPr>
              <a:t>or</a:t>
            </a:r>
            <a:r>
              <a:rPr dirty="0" sz="2700" spc="-25">
                <a:latin typeface="Calibri"/>
                <a:cs typeface="Calibri"/>
              </a:rPr>
              <a:t> </a:t>
            </a:r>
            <a:r>
              <a:rPr dirty="0" sz="2700" spc="-10">
                <a:latin typeface="Calibri"/>
                <a:cs typeface="Calibri"/>
              </a:rPr>
              <a:t>Google.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5636" rIns="0" bIns="0" rtlCol="0" vert="horz">
            <a:spAutoFit/>
          </a:bodyPr>
          <a:lstStyle/>
          <a:p>
            <a:pPr marL="470534">
              <a:lnSpc>
                <a:spcPct val="100000"/>
              </a:lnSpc>
              <a:spcBef>
                <a:spcPts val="100"/>
              </a:spcBef>
            </a:pPr>
            <a:r>
              <a:rPr dirty="0" spc="-55"/>
              <a:t>ANATOMY</a:t>
            </a:r>
            <a:r>
              <a:rPr dirty="0" spc="-65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70"/>
              <a:t> </a:t>
            </a:r>
            <a:r>
              <a:rPr dirty="0"/>
              <a:t>PHISHING</a:t>
            </a:r>
            <a:r>
              <a:rPr dirty="0" spc="-70"/>
              <a:t> </a:t>
            </a:r>
            <a:r>
              <a:rPr dirty="0" spc="-25"/>
              <a:t>KIT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721" y="695739"/>
            <a:ext cx="5700341" cy="320790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917812" y="4030979"/>
            <a:ext cx="25730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STEPS</a:t>
            </a:r>
            <a:r>
              <a:rPr dirty="0" sz="1400" spc="-3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IN</a:t>
            </a:r>
            <a:r>
              <a:rPr dirty="0" sz="1400" spc="-3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20">
                <a:solidFill>
                  <a:srgbClr val="004685"/>
                </a:solidFill>
                <a:latin typeface="Calibri"/>
                <a:cs typeface="Calibri"/>
              </a:rPr>
              <a:t>CREATING</a:t>
            </a:r>
            <a:r>
              <a:rPr dirty="0" sz="14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A</a:t>
            </a:r>
            <a:r>
              <a:rPr dirty="0" sz="1400" spc="-2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25">
                <a:solidFill>
                  <a:srgbClr val="004685"/>
                </a:solidFill>
                <a:latin typeface="Calibri"/>
                <a:cs typeface="Calibri"/>
              </a:rPr>
              <a:t> KIT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3739" y="-29972"/>
            <a:ext cx="4177029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TYPES</a:t>
            </a:r>
            <a:r>
              <a:rPr dirty="0" sz="4000" spc="-50"/>
              <a:t> </a:t>
            </a:r>
            <a:r>
              <a:rPr dirty="0" sz="4000"/>
              <a:t>OF</a:t>
            </a:r>
            <a:r>
              <a:rPr dirty="0" sz="4000" spc="-35"/>
              <a:t> </a:t>
            </a:r>
            <a:r>
              <a:rPr dirty="0" sz="4000" spc="-10"/>
              <a:t>PHISHING</a:t>
            </a:r>
            <a:endParaRPr sz="4000"/>
          </a:p>
        </p:txBody>
      </p:sp>
      <p:grpSp>
        <p:nvGrpSpPr>
          <p:cNvPr id="3" name="object 3" descr=""/>
          <p:cNvGrpSpPr/>
          <p:nvPr/>
        </p:nvGrpSpPr>
        <p:grpSpPr>
          <a:xfrm>
            <a:off x="4249125" y="650025"/>
            <a:ext cx="967740" cy="967740"/>
            <a:chOff x="4249125" y="650025"/>
            <a:chExt cx="967740" cy="967740"/>
          </a:xfrm>
        </p:grpSpPr>
        <p:sp>
          <p:nvSpPr>
            <p:cNvPr id="4" name="object 4" descr=""/>
            <p:cNvSpPr/>
            <p:nvPr/>
          </p:nvSpPr>
          <p:spPr>
            <a:xfrm>
              <a:off x="4252935" y="65383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8" y="0"/>
                  </a:moveTo>
                  <a:lnTo>
                    <a:pt x="0" y="479889"/>
                  </a:lnTo>
                  <a:lnTo>
                    <a:pt x="479888" y="959778"/>
                  </a:lnTo>
                  <a:lnTo>
                    <a:pt x="959777" y="479889"/>
                  </a:lnTo>
                  <a:lnTo>
                    <a:pt x="479888" y="0"/>
                  </a:lnTo>
                  <a:close/>
                </a:path>
              </a:pathLst>
            </a:custGeom>
            <a:solidFill>
              <a:srgbClr val="F6CA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52935" y="65383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9" y="0"/>
                  </a:moveTo>
                  <a:lnTo>
                    <a:pt x="959778" y="479889"/>
                  </a:lnTo>
                  <a:lnTo>
                    <a:pt x="479889" y="959778"/>
                  </a:lnTo>
                  <a:lnTo>
                    <a:pt x="0" y="479889"/>
                  </a:lnTo>
                  <a:lnTo>
                    <a:pt x="479889" y="0"/>
                  </a:lnTo>
                  <a:close/>
                </a:path>
              </a:pathLst>
            </a:custGeom>
            <a:ln w="7600">
              <a:solidFill>
                <a:srgbClr val="F6CB5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649480" y="955547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414198" y="1139131"/>
            <a:ext cx="847725" cy="0"/>
          </a:xfrm>
          <a:custGeom>
            <a:avLst/>
            <a:gdLst/>
            <a:ahLst/>
            <a:cxnLst/>
            <a:rect l="l" t="t" r="r" b="b"/>
            <a:pathLst>
              <a:path w="847725" h="0">
                <a:moveTo>
                  <a:pt x="847127" y="0"/>
                </a:moveTo>
                <a:lnTo>
                  <a:pt x="0" y="0"/>
                </a:lnTo>
              </a:path>
            </a:pathLst>
          </a:custGeom>
          <a:ln w="7600">
            <a:solidFill>
              <a:srgbClr val="F6CB5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07321" y="606044"/>
            <a:ext cx="3324860" cy="10344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Times New Roman"/>
                <a:cs typeface="Times New Roman"/>
              </a:rPr>
              <a:t>EMAIL</a:t>
            </a:r>
            <a:r>
              <a:rPr dirty="0" sz="1800" spc="-80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PHISHING</a:t>
            </a:r>
            <a:endParaRPr sz="1800">
              <a:latin typeface="Times New Roman"/>
              <a:cs typeface="Times New Roman"/>
            </a:endParaRPr>
          </a:p>
          <a:p>
            <a:pPr algn="ctr" marL="12700" marR="5080">
              <a:lnSpc>
                <a:spcPct val="100000"/>
              </a:lnSpc>
              <a:spcBef>
                <a:spcPts val="20"/>
              </a:spcBef>
            </a:pPr>
            <a:r>
              <a:rPr dirty="0" sz="1200">
                <a:latin typeface="Calibri"/>
                <a:cs typeface="Calibri"/>
              </a:rPr>
              <a:t>Usually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appear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come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well-</a:t>
            </a:r>
            <a:r>
              <a:rPr dirty="0" sz="1200" spc="-20">
                <a:latin typeface="Calibri"/>
                <a:cs typeface="Calibri"/>
              </a:rPr>
              <a:t>known </a:t>
            </a:r>
            <a:r>
              <a:rPr dirty="0" sz="1200" spc="-10">
                <a:latin typeface="Calibri"/>
                <a:cs typeface="Calibri"/>
              </a:rPr>
              <a:t>organization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ask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your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personal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information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50">
                <a:latin typeface="Calibri"/>
                <a:cs typeface="Calibri"/>
              </a:rPr>
              <a:t>— </a:t>
            </a:r>
            <a:r>
              <a:rPr dirty="0" sz="1200">
                <a:latin typeface="Calibri"/>
                <a:cs typeface="Calibri"/>
              </a:rPr>
              <a:t>such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credit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card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number,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social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security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number, </a:t>
            </a:r>
            <a:r>
              <a:rPr dirty="0" sz="1200">
                <a:latin typeface="Calibri"/>
                <a:cs typeface="Calibri"/>
              </a:rPr>
              <a:t>account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number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password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249129" y="1741999"/>
            <a:ext cx="967740" cy="967740"/>
            <a:chOff x="4249129" y="1741999"/>
            <a:chExt cx="967740" cy="967740"/>
          </a:xfrm>
        </p:grpSpPr>
        <p:sp>
          <p:nvSpPr>
            <p:cNvPr id="10" name="object 10" descr=""/>
            <p:cNvSpPr/>
            <p:nvPr/>
          </p:nvSpPr>
          <p:spPr>
            <a:xfrm>
              <a:off x="4252939" y="1745809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8" y="0"/>
                  </a:moveTo>
                  <a:lnTo>
                    <a:pt x="0" y="479888"/>
                  </a:lnTo>
                  <a:lnTo>
                    <a:pt x="479888" y="959777"/>
                  </a:lnTo>
                  <a:lnTo>
                    <a:pt x="959778" y="479888"/>
                  </a:lnTo>
                  <a:lnTo>
                    <a:pt x="479888" y="0"/>
                  </a:lnTo>
                  <a:close/>
                </a:path>
              </a:pathLst>
            </a:custGeom>
            <a:solidFill>
              <a:srgbClr val="D41E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252939" y="1745809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9" y="0"/>
                  </a:moveTo>
                  <a:lnTo>
                    <a:pt x="959779" y="479889"/>
                  </a:lnTo>
                  <a:lnTo>
                    <a:pt x="479889" y="959778"/>
                  </a:lnTo>
                  <a:lnTo>
                    <a:pt x="0" y="479889"/>
                  </a:lnTo>
                  <a:lnTo>
                    <a:pt x="479889" y="0"/>
                  </a:lnTo>
                  <a:close/>
                </a:path>
              </a:pathLst>
            </a:custGeom>
            <a:ln w="7600">
              <a:solidFill>
                <a:srgbClr val="D41E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649484" y="2046732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149821" y="2822238"/>
            <a:ext cx="967740" cy="967740"/>
            <a:chOff x="4149821" y="2822238"/>
            <a:chExt cx="967740" cy="967740"/>
          </a:xfrm>
        </p:grpSpPr>
        <p:sp>
          <p:nvSpPr>
            <p:cNvPr id="14" name="object 14" descr=""/>
            <p:cNvSpPr/>
            <p:nvPr/>
          </p:nvSpPr>
          <p:spPr>
            <a:xfrm>
              <a:off x="4153631" y="2826048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20">
                  <a:moveTo>
                    <a:pt x="479889" y="0"/>
                  </a:moveTo>
                  <a:lnTo>
                    <a:pt x="0" y="479889"/>
                  </a:lnTo>
                  <a:lnTo>
                    <a:pt x="479889" y="959778"/>
                  </a:lnTo>
                  <a:lnTo>
                    <a:pt x="959778" y="479889"/>
                  </a:lnTo>
                  <a:lnTo>
                    <a:pt x="479889" y="0"/>
                  </a:lnTo>
                  <a:close/>
                </a:path>
              </a:pathLst>
            </a:custGeom>
            <a:solidFill>
              <a:srgbClr val="1046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153631" y="2826048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20">
                  <a:moveTo>
                    <a:pt x="479889" y="0"/>
                  </a:moveTo>
                  <a:lnTo>
                    <a:pt x="959778" y="479889"/>
                  </a:lnTo>
                  <a:lnTo>
                    <a:pt x="479889" y="959778"/>
                  </a:lnTo>
                  <a:lnTo>
                    <a:pt x="0" y="479889"/>
                  </a:lnTo>
                  <a:lnTo>
                    <a:pt x="479889" y="0"/>
                  </a:lnTo>
                  <a:close/>
                </a:path>
              </a:pathLst>
            </a:custGeom>
            <a:ln w="7600">
              <a:solidFill>
                <a:srgbClr val="1046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550176" y="3128772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410387" y="2280015"/>
            <a:ext cx="2351405" cy="1027430"/>
            <a:chOff x="3410387" y="2280015"/>
            <a:chExt cx="2351405" cy="1027430"/>
          </a:xfrm>
        </p:grpSpPr>
        <p:sp>
          <p:nvSpPr>
            <p:cNvPr id="18" name="object 18" descr=""/>
            <p:cNvSpPr/>
            <p:nvPr/>
          </p:nvSpPr>
          <p:spPr>
            <a:xfrm>
              <a:off x="3414197" y="3303523"/>
              <a:ext cx="749935" cy="0"/>
            </a:xfrm>
            <a:custGeom>
              <a:avLst/>
              <a:gdLst/>
              <a:ahLst/>
              <a:cxnLst/>
              <a:rect l="l" t="t" r="r" b="b"/>
              <a:pathLst>
                <a:path w="749935" h="0">
                  <a:moveTo>
                    <a:pt x="749931" y="0"/>
                  </a:moveTo>
                  <a:lnTo>
                    <a:pt x="0" y="0"/>
                  </a:lnTo>
                </a:path>
              </a:pathLst>
            </a:custGeom>
            <a:ln w="7600">
              <a:solidFill>
                <a:srgbClr val="10467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797629" y="228382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9" y="0"/>
                  </a:moveTo>
                  <a:lnTo>
                    <a:pt x="0" y="479888"/>
                  </a:lnTo>
                  <a:lnTo>
                    <a:pt x="479889" y="959778"/>
                  </a:lnTo>
                  <a:lnTo>
                    <a:pt x="959778" y="479888"/>
                  </a:lnTo>
                  <a:lnTo>
                    <a:pt x="479889" y="0"/>
                  </a:lnTo>
                  <a:close/>
                </a:path>
              </a:pathLst>
            </a:custGeom>
            <a:solidFill>
              <a:srgbClr val="8A153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797629" y="228382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9" y="0"/>
                  </a:moveTo>
                  <a:lnTo>
                    <a:pt x="959778" y="479889"/>
                  </a:lnTo>
                  <a:lnTo>
                    <a:pt x="479889" y="959778"/>
                  </a:lnTo>
                  <a:lnTo>
                    <a:pt x="0" y="479889"/>
                  </a:lnTo>
                  <a:lnTo>
                    <a:pt x="479889" y="0"/>
                  </a:lnTo>
                  <a:close/>
                </a:path>
              </a:pathLst>
            </a:custGeom>
            <a:ln w="7600">
              <a:solidFill>
                <a:srgbClr val="8A153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8129" y="1782572"/>
            <a:ext cx="4255770" cy="1433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7985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imes New Roman"/>
                <a:cs typeface="Times New Roman"/>
              </a:rPr>
              <a:t>VISHING</a:t>
            </a:r>
            <a:endParaRPr sz="1800">
              <a:latin typeface="Times New Roman"/>
              <a:cs typeface="Times New Roman"/>
            </a:endParaRPr>
          </a:p>
          <a:p>
            <a:pPr marL="107950" marR="5080" indent="-95885">
              <a:lnSpc>
                <a:spcPts val="1420"/>
              </a:lnSpc>
              <a:spcBef>
                <a:spcPts val="85"/>
              </a:spcBef>
              <a:tabLst>
                <a:tab pos="4242435" algn="l"/>
              </a:tabLst>
            </a:pP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telephone</a:t>
            </a:r>
            <a:r>
              <a:rPr dirty="0" sz="1200" spc="-10">
                <a:latin typeface="Calibri"/>
                <a:cs typeface="Calibri"/>
              </a:rPr>
              <a:t> equivalent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phishing.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is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described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the</a:t>
            </a:r>
            <a:r>
              <a:rPr dirty="0" u="sng" sz="1200">
                <a:uFill>
                  <a:solidFill>
                    <a:srgbClr val="D41E46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 </a:t>
            </a:r>
            <a:r>
              <a:rPr dirty="0" sz="1200">
                <a:latin typeface="Calibri"/>
                <a:cs typeface="Calibri"/>
              </a:rPr>
              <a:t>act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using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telephone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attempt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scam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user</a:t>
            </a:r>
            <a:endParaRPr sz="1200">
              <a:latin typeface="Calibri"/>
              <a:cs typeface="Calibri"/>
            </a:endParaRPr>
          </a:p>
          <a:p>
            <a:pPr marL="1459865" marR="578485" indent="-1360170">
              <a:lnSpc>
                <a:spcPts val="1390"/>
              </a:lnSpc>
              <a:spcBef>
                <a:spcPts val="90"/>
              </a:spcBef>
            </a:pPr>
            <a:r>
              <a:rPr dirty="0" sz="1200">
                <a:latin typeface="Calibri"/>
                <a:cs typeface="Calibri"/>
              </a:rPr>
              <a:t>into</a:t>
            </a:r>
            <a:r>
              <a:rPr dirty="0" sz="1200" spc="-10">
                <a:latin typeface="Calibri"/>
                <a:cs typeface="Calibri"/>
              </a:rPr>
              <a:t> surrendering private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information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that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will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be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used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for </a:t>
            </a:r>
            <a:r>
              <a:rPr dirty="0" sz="1200">
                <a:latin typeface="Calibri"/>
                <a:cs typeface="Calibri"/>
              </a:rPr>
              <a:t>identity</a:t>
            </a:r>
            <a:r>
              <a:rPr dirty="0" sz="1200" spc="-5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theft.</a:t>
            </a:r>
            <a:endParaRPr sz="1200">
              <a:latin typeface="Calibri"/>
              <a:cs typeface="Calibri"/>
            </a:endParaRPr>
          </a:p>
          <a:p>
            <a:pPr marL="1489075">
              <a:lnSpc>
                <a:spcPct val="100000"/>
              </a:lnSpc>
              <a:spcBef>
                <a:spcPts val="969"/>
              </a:spcBef>
            </a:pPr>
            <a:r>
              <a:rPr dirty="0" sz="1800" spc="-10" b="1">
                <a:latin typeface="Times New Roman"/>
                <a:cs typeface="Times New Roman"/>
              </a:rPr>
              <a:t>WHALING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83325" y="3193795"/>
            <a:ext cx="30613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method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10">
                <a:latin typeface="Calibri"/>
                <a:cs typeface="Calibri"/>
              </a:rPr>
              <a:t> masquerade </a:t>
            </a:r>
            <a:r>
              <a:rPr dirty="0" sz="1200">
                <a:latin typeface="Calibri"/>
                <a:cs typeface="Calibri"/>
              </a:rPr>
              <a:t>as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senior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player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25">
                <a:latin typeface="Calibri"/>
                <a:cs typeface="Calibri"/>
              </a:rPr>
              <a:t>an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283325" y="3373628"/>
            <a:ext cx="3571875" cy="7543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05"/>
              </a:spcBef>
            </a:pPr>
            <a:r>
              <a:rPr dirty="0" sz="1200" spc="-10">
                <a:latin typeface="Calibri"/>
                <a:cs typeface="Calibri"/>
              </a:rPr>
              <a:t>organization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and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directly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target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senior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other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important individuals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at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an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organization, </a:t>
            </a:r>
            <a:r>
              <a:rPr dirty="0" sz="1200">
                <a:latin typeface="Calibri"/>
                <a:cs typeface="Calibri"/>
              </a:rPr>
              <a:t>with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aim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10">
                <a:latin typeface="Calibri"/>
                <a:cs typeface="Calibri"/>
              </a:rPr>
              <a:t> stealing </a:t>
            </a:r>
            <a:r>
              <a:rPr dirty="0" sz="1200">
                <a:latin typeface="Calibri"/>
                <a:cs typeface="Calibri"/>
              </a:rPr>
              <a:t>money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sensitive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information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gaining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access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their </a:t>
            </a:r>
            <a:r>
              <a:rPr dirty="0" sz="1200">
                <a:latin typeface="Calibri"/>
                <a:cs typeface="Calibri"/>
              </a:rPr>
              <a:t>computer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systems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for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criminal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purposes.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194175" y="2586227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741156" y="2139188"/>
            <a:ext cx="3360420" cy="1211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781050">
              <a:lnSpc>
                <a:spcPct val="100000"/>
              </a:lnSpc>
              <a:spcBef>
                <a:spcPts val="100"/>
              </a:spcBef>
            </a:pPr>
            <a:r>
              <a:rPr dirty="0" sz="1800" spc="-30" b="1">
                <a:latin typeface="Times New Roman"/>
                <a:cs typeface="Times New Roman"/>
              </a:rPr>
              <a:t>SPEAR</a:t>
            </a:r>
            <a:r>
              <a:rPr dirty="0" sz="1800" spc="-65" b="1">
                <a:latin typeface="Times New Roman"/>
                <a:cs typeface="Times New Roman"/>
              </a:rPr>
              <a:t> </a:t>
            </a:r>
            <a:r>
              <a:rPr dirty="0" sz="1800" spc="-10" b="1">
                <a:latin typeface="Times New Roman"/>
                <a:cs typeface="Times New Roman"/>
              </a:rPr>
              <a:t>PHISHING</a:t>
            </a:r>
            <a:endParaRPr sz="1800">
              <a:latin typeface="Times New Roman"/>
              <a:cs typeface="Times New Roman"/>
            </a:endParaRPr>
          </a:p>
          <a:p>
            <a:pPr algn="ctr" marL="780415">
              <a:lnSpc>
                <a:spcPts val="1415"/>
              </a:lnSpc>
              <a:spcBef>
                <a:spcPts val="45"/>
              </a:spcBef>
            </a:pPr>
            <a:r>
              <a:rPr dirty="0" sz="1200">
                <a:latin typeface="Calibri"/>
                <a:cs typeface="Calibri"/>
              </a:rPr>
              <a:t>The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fraudulent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practice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of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sending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emails</a:t>
            </a:r>
            <a:endParaRPr sz="1200">
              <a:latin typeface="Calibri"/>
              <a:cs typeface="Calibri"/>
            </a:endParaRPr>
          </a:p>
          <a:p>
            <a:pPr algn="ctr" marR="184785">
              <a:lnSpc>
                <a:spcPts val="1415"/>
              </a:lnSpc>
              <a:tabLst>
                <a:tab pos="777875" algn="l"/>
                <a:tab pos="974090" algn="l"/>
              </a:tabLst>
            </a:pPr>
            <a:r>
              <a:rPr dirty="0" u="sng" sz="1200">
                <a:uFill>
                  <a:solidFill>
                    <a:srgbClr val="8A153F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200">
                <a:latin typeface="Times New Roman"/>
                <a:cs typeface="Times New Roman"/>
              </a:rPr>
              <a:t>	</a:t>
            </a:r>
            <a:r>
              <a:rPr dirty="0" sz="1200" spc="-10">
                <a:latin typeface="Calibri"/>
                <a:cs typeface="Calibri"/>
              </a:rPr>
              <a:t>ostensibly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from a</a:t>
            </a:r>
            <a:r>
              <a:rPr dirty="0" sz="1200" spc="-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known</a:t>
            </a:r>
            <a:r>
              <a:rPr dirty="0" sz="1200" spc="-1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10">
                <a:latin typeface="Calibri"/>
                <a:cs typeface="Calibri"/>
              </a:rPr>
              <a:t> trusted</a:t>
            </a:r>
            <a:endParaRPr sz="1200">
              <a:latin typeface="Calibri"/>
              <a:cs typeface="Calibri"/>
            </a:endParaRPr>
          </a:p>
          <a:p>
            <a:pPr algn="ctr" marL="1010919" marR="221615">
              <a:lnSpc>
                <a:spcPts val="1390"/>
              </a:lnSpc>
              <a:spcBef>
                <a:spcPts val="160"/>
              </a:spcBef>
            </a:pPr>
            <a:r>
              <a:rPr dirty="0" sz="1200">
                <a:latin typeface="Calibri"/>
                <a:cs typeface="Calibri"/>
              </a:rPr>
              <a:t>sender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order</a:t>
            </a:r>
            <a:r>
              <a:rPr dirty="0" sz="1200" spc="-3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induce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targeted </a:t>
            </a:r>
            <a:r>
              <a:rPr dirty="0" sz="1200">
                <a:latin typeface="Calibri"/>
                <a:cs typeface="Calibri"/>
              </a:rPr>
              <a:t>individuals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4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reveal</a:t>
            </a:r>
            <a:r>
              <a:rPr dirty="0" sz="1200" spc="-4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confidential information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793832" y="1190105"/>
            <a:ext cx="967740" cy="967740"/>
            <a:chOff x="4793832" y="1190105"/>
            <a:chExt cx="967740" cy="967740"/>
          </a:xfrm>
        </p:grpSpPr>
        <p:sp>
          <p:nvSpPr>
            <p:cNvPr id="27" name="object 27" descr=""/>
            <p:cNvSpPr/>
            <p:nvPr/>
          </p:nvSpPr>
          <p:spPr>
            <a:xfrm>
              <a:off x="4797632" y="119390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89" y="0"/>
                  </a:moveTo>
                  <a:lnTo>
                    <a:pt x="0" y="479889"/>
                  </a:lnTo>
                  <a:lnTo>
                    <a:pt x="479889" y="959777"/>
                  </a:lnTo>
                  <a:lnTo>
                    <a:pt x="959778" y="479889"/>
                  </a:lnTo>
                  <a:lnTo>
                    <a:pt x="479889" y="0"/>
                  </a:lnTo>
                  <a:close/>
                </a:path>
              </a:pathLst>
            </a:custGeom>
            <a:solidFill>
              <a:srgbClr val="F495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797632" y="1193905"/>
              <a:ext cx="960119" cy="960119"/>
            </a:xfrm>
            <a:custGeom>
              <a:avLst/>
              <a:gdLst/>
              <a:ahLst/>
              <a:cxnLst/>
              <a:rect l="l" t="t" r="r" b="b"/>
              <a:pathLst>
                <a:path w="960120" h="960119">
                  <a:moveTo>
                    <a:pt x="479890" y="0"/>
                  </a:moveTo>
                  <a:lnTo>
                    <a:pt x="959778" y="479890"/>
                  </a:lnTo>
                  <a:lnTo>
                    <a:pt x="479890" y="959778"/>
                  </a:lnTo>
                  <a:lnTo>
                    <a:pt x="0" y="479890"/>
                  </a:lnTo>
                  <a:lnTo>
                    <a:pt x="479890" y="0"/>
                  </a:lnTo>
                  <a:close/>
                </a:path>
              </a:pathLst>
            </a:custGeom>
            <a:ln w="7600">
              <a:solidFill>
                <a:srgbClr val="F4951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5194176" y="1495044"/>
            <a:ext cx="1670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741164" y="1048003"/>
            <a:ext cx="3298190" cy="8458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93408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Times New Roman"/>
                <a:cs typeface="Times New Roman"/>
              </a:rPr>
              <a:t>SMISHING</a:t>
            </a:r>
            <a:endParaRPr sz="1800">
              <a:latin typeface="Times New Roman"/>
              <a:cs typeface="Times New Roman"/>
            </a:endParaRPr>
          </a:p>
          <a:p>
            <a:pPr algn="r" marR="5080">
              <a:lnSpc>
                <a:spcPts val="1415"/>
              </a:lnSpc>
              <a:spcBef>
                <a:spcPts val="45"/>
              </a:spcBef>
            </a:pPr>
            <a:r>
              <a:rPr dirty="0" sz="1200">
                <a:latin typeface="Calibri"/>
                <a:cs typeface="Calibri"/>
              </a:rPr>
              <a:t>When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someone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tries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to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trick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you</a:t>
            </a:r>
            <a:r>
              <a:rPr dirty="0" sz="1200" spc="-30">
                <a:latin typeface="Calibri"/>
                <a:cs typeface="Calibri"/>
              </a:rPr>
              <a:t> </a:t>
            </a:r>
            <a:r>
              <a:rPr dirty="0" sz="1200" spc="-20">
                <a:latin typeface="Calibri"/>
                <a:cs typeface="Calibri"/>
              </a:rPr>
              <a:t>into</a:t>
            </a:r>
            <a:endParaRPr sz="1200">
              <a:latin typeface="Calibri"/>
              <a:cs typeface="Calibri"/>
            </a:endParaRPr>
          </a:p>
          <a:p>
            <a:pPr algn="r" marR="39370">
              <a:lnSpc>
                <a:spcPts val="1405"/>
              </a:lnSpc>
              <a:tabLst>
                <a:tab pos="959485" algn="l"/>
              </a:tabLst>
            </a:pPr>
            <a:r>
              <a:rPr dirty="0" u="sng" sz="1200">
                <a:uFill>
                  <a:solidFill>
                    <a:srgbClr val="F4951D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200">
                <a:latin typeface="Calibri"/>
                <a:cs typeface="Calibri"/>
              </a:rPr>
              <a:t>giving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them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your</a:t>
            </a:r>
            <a:r>
              <a:rPr dirty="0" sz="1200" spc="-25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private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information</a:t>
            </a:r>
            <a:endParaRPr sz="1200">
              <a:latin typeface="Calibri"/>
              <a:cs typeface="Calibri"/>
            </a:endParaRPr>
          </a:p>
          <a:p>
            <a:pPr algn="ctr" marL="932815">
              <a:lnSpc>
                <a:spcPts val="1430"/>
              </a:lnSpc>
            </a:pPr>
            <a:r>
              <a:rPr dirty="0" sz="1200">
                <a:latin typeface="Calibri"/>
                <a:cs typeface="Calibri"/>
              </a:rPr>
              <a:t>via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a</a:t>
            </a:r>
            <a:r>
              <a:rPr dirty="0" sz="1200" spc="-15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text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or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>
                <a:latin typeface="Calibri"/>
                <a:cs typeface="Calibri"/>
              </a:rPr>
              <a:t>SMS</a:t>
            </a:r>
            <a:r>
              <a:rPr dirty="0" sz="1200" spc="-20">
                <a:latin typeface="Calibri"/>
                <a:cs typeface="Calibri"/>
              </a:rPr>
              <a:t> </a:t>
            </a:r>
            <a:r>
              <a:rPr dirty="0" sz="1200" spc="-10">
                <a:latin typeface="Calibri"/>
                <a:cs typeface="Calibri"/>
              </a:rPr>
              <a:t>message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124" rIns="0" bIns="0" rtlCol="0" vert="horz">
            <a:spAutoFit/>
          </a:bodyPr>
          <a:lstStyle/>
          <a:p>
            <a:pPr marL="2332990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EMAIL</a:t>
            </a:r>
            <a:r>
              <a:rPr dirty="0" sz="3600" spc="-55"/>
              <a:t> </a:t>
            </a:r>
            <a:r>
              <a:rPr dirty="0" sz="3600" spc="-10"/>
              <a:t>PHISHING</a:t>
            </a:r>
            <a:endParaRPr sz="36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653" y="521349"/>
            <a:ext cx="4858691" cy="337307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76432" y="3991355"/>
            <a:ext cx="36531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SAMPLE</a:t>
            </a:r>
            <a:r>
              <a:rPr dirty="0" sz="1400" spc="-5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EMAIL</a:t>
            </a:r>
            <a:r>
              <a:rPr dirty="0" sz="1400" spc="-5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PHISHING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>
                <a:solidFill>
                  <a:srgbClr val="004685"/>
                </a:solidFill>
                <a:latin typeface="Calibri"/>
                <a:cs typeface="Calibri"/>
              </a:rPr>
              <a:t>TO</a:t>
            </a:r>
            <a:r>
              <a:rPr dirty="0" sz="1400" spc="-55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HAVEST</a:t>
            </a:r>
            <a:r>
              <a:rPr dirty="0" sz="1400" spc="-50">
                <a:solidFill>
                  <a:srgbClr val="004685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004685"/>
                </a:solidFill>
                <a:latin typeface="Calibri"/>
                <a:cs typeface="Calibri"/>
              </a:rPr>
              <a:t>PASSWORDS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2024-02-25T05:16:51Z</dcterms:created>
  <dcterms:modified xsi:type="dcterms:W3CDTF">2024-02-25T05:16:51Z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2020-03-16T00:00:00Z</vt:filetime>
  </property>
  <property fmtid="{D5CDD505-2E9C-101B-9397-08002B2CF9AE}" pid="3" name="LastSaved">
    <vt:filetime>2024-02-25T00:00:00Z</vt:filetime>
  </property>
  <property fmtid="{D5CDD505-2E9C-101B-9397-08002B2CF9AE}" pid="4" name="Producer">
    <vt:lpwstr>macOS Version 10.15.3 (Build 19D76) Quartz PDFContext</vt:lpwstr>
  </property>
</Properties>
</file>